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0" r:id="rId4"/>
  </p:sldMasterIdLst>
  <p:notesMasterIdLst>
    <p:notesMasterId r:id="rId70"/>
  </p:notesMasterIdLst>
  <p:sldIdLst>
    <p:sldId id="448" r:id="rId5"/>
    <p:sldId id="491" r:id="rId6"/>
    <p:sldId id="452" r:id="rId7"/>
    <p:sldId id="453" r:id="rId8"/>
    <p:sldId id="356" r:id="rId9"/>
    <p:sldId id="357" r:id="rId10"/>
    <p:sldId id="358" r:id="rId11"/>
    <p:sldId id="454" r:id="rId12"/>
    <p:sldId id="455" r:id="rId13"/>
    <p:sldId id="456" r:id="rId14"/>
    <p:sldId id="457" r:id="rId15"/>
    <p:sldId id="458" r:id="rId16"/>
    <p:sldId id="459" r:id="rId17"/>
    <p:sldId id="460" r:id="rId18"/>
    <p:sldId id="461" r:id="rId19"/>
    <p:sldId id="462" r:id="rId20"/>
    <p:sldId id="463" r:id="rId21"/>
    <p:sldId id="464" r:id="rId22"/>
    <p:sldId id="495" r:id="rId23"/>
    <p:sldId id="315" r:id="rId24"/>
    <p:sldId id="483" r:id="rId25"/>
    <p:sldId id="485" r:id="rId26"/>
    <p:sldId id="486" r:id="rId27"/>
    <p:sldId id="487" r:id="rId28"/>
    <p:sldId id="488" r:id="rId29"/>
    <p:sldId id="465" r:id="rId30"/>
    <p:sldId id="466" r:id="rId31"/>
    <p:sldId id="467" r:id="rId32"/>
    <p:sldId id="493" r:id="rId33"/>
    <p:sldId id="470" r:id="rId34"/>
    <p:sldId id="471" r:id="rId35"/>
    <p:sldId id="469" r:id="rId36"/>
    <p:sldId id="342" r:id="rId37"/>
    <p:sldId id="344" r:id="rId38"/>
    <p:sldId id="343" r:id="rId39"/>
    <p:sldId id="472" r:id="rId40"/>
    <p:sldId id="337" r:id="rId41"/>
    <p:sldId id="336" r:id="rId42"/>
    <p:sldId id="335" r:id="rId43"/>
    <p:sldId id="473" r:id="rId44"/>
    <p:sldId id="474" r:id="rId45"/>
    <p:sldId id="494" r:id="rId46"/>
    <p:sldId id="355" r:id="rId47"/>
    <p:sldId id="374" r:id="rId48"/>
    <p:sldId id="375" r:id="rId49"/>
    <p:sldId id="428" r:id="rId50"/>
    <p:sldId id="429" r:id="rId51"/>
    <p:sldId id="475" r:id="rId52"/>
    <p:sldId id="476" r:id="rId53"/>
    <p:sldId id="378" r:id="rId54"/>
    <p:sldId id="477" r:id="rId55"/>
    <p:sldId id="379" r:id="rId56"/>
    <p:sldId id="380" r:id="rId57"/>
    <p:sldId id="430" r:id="rId58"/>
    <p:sldId id="478" r:id="rId59"/>
    <p:sldId id="451" r:id="rId60"/>
    <p:sldId id="479" r:id="rId61"/>
    <p:sldId id="480" r:id="rId62"/>
    <p:sldId id="481" r:id="rId63"/>
    <p:sldId id="437" r:id="rId64"/>
    <p:sldId id="438" r:id="rId65"/>
    <p:sldId id="439" r:id="rId66"/>
    <p:sldId id="492" r:id="rId67"/>
    <p:sldId id="482" r:id="rId68"/>
    <p:sldId id="49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996633"/>
    <a:srgbClr val="9966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79" autoAdjust="0"/>
  </p:normalViewPr>
  <p:slideViewPr>
    <p:cSldViewPr snapToGrid="0">
      <p:cViewPr varScale="1">
        <p:scale>
          <a:sx n="55" d="100"/>
          <a:sy n="55" d="100"/>
        </p:scale>
        <p:origin x="10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F17FB-C091-41D4-B801-F15D430DD888}"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50C93-83D2-405D-9E75-86C7E605E587}" type="slidenum">
              <a:rPr lang="en-US" smtClean="0"/>
              <a:t>‹#›</a:t>
            </a:fld>
            <a:endParaRPr lang="en-US"/>
          </a:p>
        </p:txBody>
      </p:sp>
    </p:spTree>
    <p:extLst>
      <p:ext uri="{BB962C8B-B14F-4D97-AF65-F5344CB8AC3E}">
        <p14:creationId xmlns:p14="http://schemas.microsoft.com/office/powerpoint/2010/main" val="160271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7D8D-658D-15B3-EE19-B1F501757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8A150-A410-F315-1105-63DE2FE55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EC97B-C0A3-0232-19E9-FF9D1C8D6D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7433D8-FBCA-BCC5-3EB6-6C1E3BB09F3A}"/>
              </a:ext>
            </a:extLst>
          </p:cNvPr>
          <p:cNvSpPr>
            <a:spLocks noGrp="1"/>
          </p:cNvSpPr>
          <p:nvPr>
            <p:ph type="sldNum" sz="quarter" idx="5"/>
          </p:nvPr>
        </p:nvSpPr>
        <p:spPr/>
        <p:txBody>
          <a:bodyPr/>
          <a:lstStyle/>
          <a:p>
            <a:fld id="{39650C93-83D2-405D-9E75-86C7E605E587}" type="slidenum">
              <a:rPr lang="en-US" smtClean="0"/>
              <a:t>1</a:t>
            </a:fld>
            <a:endParaRPr lang="en-US"/>
          </a:p>
        </p:txBody>
      </p:sp>
    </p:spTree>
    <p:extLst>
      <p:ext uri="{BB962C8B-B14F-4D97-AF65-F5344CB8AC3E}">
        <p14:creationId xmlns:p14="http://schemas.microsoft.com/office/powerpoint/2010/main" val="80396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C60D0-CCEB-9DDA-B933-507F9D59F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F6073-97E1-C29A-84A9-7445F440E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8FFF8-0EA5-B2DF-2ED6-931ABBAA1A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C847772-992B-1569-1137-4FB939BF6896}"/>
              </a:ext>
            </a:extLst>
          </p:cNvPr>
          <p:cNvSpPr>
            <a:spLocks noGrp="1"/>
          </p:cNvSpPr>
          <p:nvPr>
            <p:ph type="sldNum" sz="quarter" idx="5"/>
          </p:nvPr>
        </p:nvSpPr>
        <p:spPr/>
        <p:txBody>
          <a:bodyPr/>
          <a:lstStyle/>
          <a:p>
            <a:fld id="{39650C93-83D2-405D-9E75-86C7E605E587}" type="slidenum">
              <a:rPr lang="en-US" smtClean="0"/>
              <a:t>16</a:t>
            </a:fld>
            <a:endParaRPr lang="en-US"/>
          </a:p>
        </p:txBody>
      </p:sp>
    </p:spTree>
    <p:extLst>
      <p:ext uri="{BB962C8B-B14F-4D97-AF65-F5344CB8AC3E}">
        <p14:creationId xmlns:p14="http://schemas.microsoft.com/office/powerpoint/2010/main" val="191178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F067-06D1-50F7-2BFA-814624283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44D58-3F24-85B4-9875-66C6FFD8F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31F9-E60A-5781-FA25-6CBD5DBE60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9E53472-2372-E105-76BC-8DDDBFC786D0}"/>
              </a:ext>
            </a:extLst>
          </p:cNvPr>
          <p:cNvSpPr>
            <a:spLocks noGrp="1"/>
          </p:cNvSpPr>
          <p:nvPr>
            <p:ph type="sldNum" sz="quarter" idx="5"/>
          </p:nvPr>
        </p:nvSpPr>
        <p:spPr/>
        <p:txBody>
          <a:bodyPr/>
          <a:lstStyle/>
          <a:p>
            <a:fld id="{39650C93-83D2-405D-9E75-86C7E605E587}" type="slidenum">
              <a:rPr lang="en-US" smtClean="0"/>
              <a:t>17</a:t>
            </a:fld>
            <a:endParaRPr lang="en-US"/>
          </a:p>
        </p:txBody>
      </p:sp>
    </p:spTree>
    <p:extLst>
      <p:ext uri="{BB962C8B-B14F-4D97-AF65-F5344CB8AC3E}">
        <p14:creationId xmlns:p14="http://schemas.microsoft.com/office/powerpoint/2010/main" val="2436570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33F7-8FCB-E8DC-D446-EFE1F446D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23CED-3F4F-F901-5083-27300012E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9B6B9-C6CC-35CD-471E-437FAAAFFD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5383727-741B-E1CF-66DA-7482CDCE9A90}"/>
              </a:ext>
            </a:extLst>
          </p:cNvPr>
          <p:cNvSpPr>
            <a:spLocks noGrp="1"/>
          </p:cNvSpPr>
          <p:nvPr>
            <p:ph type="sldNum" sz="quarter" idx="5"/>
          </p:nvPr>
        </p:nvSpPr>
        <p:spPr/>
        <p:txBody>
          <a:bodyPr/>
          <a:lstStyle/>
          <a:p>
            <a:fld id="{39650C93-83D2-405D-9E75-86C7E605E587}" type="slidenum">
              <a:rPr lang="en-US" smtClean="0"/>
              <a:t>18</a:t>
            </a:fld>
            <a:endParaRPr lang="en-US"/>
          </a:p>
        </p:txBody>
      </p:sp>
    </p:spTree>
    <p:extLst>
      <p:ext uri="{BB962C8B-B14F-4D97-AF65-F5344CB8AC3E}">
        <p14:creationId xmlns:p14="http://schemas.microsoft.com/office/powerpoint/2010/main" val="16518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90C8A-E995-6F28-6015-18BE7D59B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51757-3E3D-3207-0B84-0E59F6452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1876C4-1A9D-2973-1D15-435E852991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289552C-8720-54BB-E5F1-FDA615CB1997}"/>
              </a:ext>
            </a:extLst>
          </p:cNvPr>
          <p:cNvSpPr>
            <a:spLocks noGrp="1"/>
          </p:cNvSpPr>
          <p:nvPr>
            <p:ph type="sldNum" sz="quarter" idx="5"/>
          </p:nvPr>
        </p:nvSpPr>
        <p:spPr/>
        <p:txBody>
          <a:bodyPr/>
          <a:lstStyle/>
          <a:p>
            <a:fld id="{39650C93-83D2-405D-9E75-86C7E605E587}" type="slidenum">
              <a:rPr lang="en-US" smtClean="0"/>
              <a:t>24</a:t>
            </a:fld>
            <a:endParaRPr lang="en-US"/>
          </a:p>
        </p:txBody>
      </p:sp>
    </p:spTree>
    <p:extLst>
      <p:ext uri="{BB962C8B-B14F-4D97-AF65-F5344CB8AC3E}">
        <p14:creationId xmlns:p14="http://schemas.microsoft.com/office/powerpoint/2010/main" val="147816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C663-FFB4-DA1F-DDE6-999D3260A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DC757-E4C0-E9CD-1609-76F5C21DF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5D3B8-0B90-FD39-076C-7E3DA5AF76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C9B7B0A-0B24-2325-FE57-F4DE0C775A8D}"/>
              </a:ext>
            </a:extLst>
          </p:cNvPr>
          <p:cNvSpPr>
            <a:spLocks noGrp="1"/>
          </p:cNvSpPr>
          <p:nvPr>
            <p:ph type="sldNum" sz="quarter" idx="5"/>
          </p:nvPr>
        </p:nvSpPr>
        <p:spPr/>
        <p:txBody>
          <a:bodyPr/>
          <a:lstStyle/>
          <a:p>
            <a:fld id="{39650C93-83D2-405D-9E75-86C7E605E587}" type="slidenum">
              <a:rPr lang="en-US" smtClean="0"/>
              <a:t>25</a:t>
            </a:fld>
            <a:endParaRPr lang="en-US"/>
          </a:p>
        </p:txBody>
      </p:sp>
    </p:spTree>
    <p:extLst>
      <p:ext uri="{BB962C8B-B14F-4D97-AF65-F5344CB8AC3E}">
        <p14:creationId xmlns:p14="http://schemas.microsoft.com/office/powerpoint/2010/main" val="2002875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application of the UNSEEN.</a:t>
            </a:r>
          </a:p>
        </p:txBody>
      </p:sp>
      <p:sp>
        <p:nvSpPr>
          <p:cNvPr id="4" name="Slide Number Placeholder 3"/>
          <p:cNvSpPr>
            <a:spLocks noGrp="1"/>
          </p:cNvSpPr>
          <p:nvPr>
            <p:ph type="sldNum" sz="quarter" idx="5"/>
          </p:nvPr>
        </p:nvSpPr>
        <p:spPr/>
        <p:txBody>
          <a:bodyPr/>
          <a:lstStyle/>
          <a:p>
            <a:fld id="{39650C93-83D2-405D-9E75-86C7E605E587}" type="slidenum">
              <a:rPr lang="en-US" smtClean="0"/>
              <a:t>27</a:t>
            </a:fld>
            <a:endParaRPr lang="en-US"/>
          </a:p>
        </p:txBody>
      </p:sp>
    </p:spTree>
    <p:extLst>
      <p:ext uri="{BB962C8B-B14F-4D97-AF65-F5344CB8AC3E}">
        <p14:creationId xmlns:p14="http://schemas.microsoft.com/office/powerpoint/2010/main" val="7091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9FCB3-C4D6-0DC0-91CD-98BBDDD50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B2E962-8FC7-7878-A392-779112B4E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07218-C6C6-EB0C-5D15-B397153F5D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1A888F0-60BB-1DD7-82B5-4C7FCEE7ADE4}"/>
              </a:ext>
            </a:extLst>
          </p:cNvPr>
          <p:cNvSpPr>
            <a:spLocks noGrp="1"/>
          </p:cNvSpPr>
          <p:nvPr>
            <p:ph type="sldNum" sz="quarter" idx="5"/>
          </p:nvPr>
        </p:nvSpPr>
        <p:spPr/>
        <p:txBody>
          <a:bodyPr/>
          <a:lstStyle/>
          <a:p>
            <a:fld id="{39650C93-83D2-405D-9E75-86C7E605E587}" type="slidenum">
              <a:rPr lang="en-US" smtClean="0"/>
              <a:t>28</a:t>
            </a:fld>
            <a:endParaRPr lang="en-US"/>
          </a:p>
        </p:txBody>
      </p:sp>
    </p:spTree>
    <p:extLst>
      <p:ext uri="{BB962C8B-B14F-4D97-AF65-F5344CB8AC3E}">
        <p14:creationId xmlns:p14="http://schemas.microsoft.com/office/powerpoint/2010/main" val="106732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F706-DFEB-6C5A-97D2-BFD36C3AC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22ABE-F853-F8F9-3EB7-7D57EFBE4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AF104-A75D-1C04-F320-3DBA586F03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4DFEDD0-E389-EE74-040C-BB93EBD3365D}"/>
              </a:ext>
            </a:extLst>
          </p:cNvPr>
          <p:cNvSpPr>
            <a:spLocks noGrp="1"/>
          </p:cNvSpPr>
          <p:nvPr>
            <p:ph type="sldNum" sz="quarter" idx="5"/>
          </p:nvPr>
        </p:nvSpPr>
        <p:spPr/>
        <p:txBody>
          <a:bodyPr/>
          <a:lstStyle/>
          <a:p>
            <a:fld id="{39650C93-83D2-405D-9E75-86C7E605E587}" type="slidenum">
              <a:rPr lang="en-US" smtClean="0"/>
              <a:t>29</a:t>
            </a:fld>
            <a:endParaRPr lang="en-US"/>
          </a:p>
        </p:txBody>
      </p:sp>
    </p:spTree>
    <p:extLst>
      <p:ext uri="{BB962C8B-B14F-4D97-AF65-F5344CB8AC3E}">
        <p14:creationId xmlns:p14="http://schemas.microsoft.com/office/powerpoint/2010/main" val="33983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52384-A8E4-301A-D341-C1493F407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B09FA-0990-04ED-99FC-741AFF708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C0C44-091D-5D7C-4ED0-727CE9861B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C6D2DAE-9B3B-EEC1-CD9F-13CB2EA905B7}"/>
              </a:ext>
            </a:extLst>
          </p:cNvPr>
          <p:cNvSpPr>
            <a:spLocks noGrp="1"/>
          </p:cNvSpPr>
          <p:nvPr>
            <p:ph type="sldNum" sz="quarter" idx="5"/>
          </p:nvPr>
        </p:nvSpPr>
        <p:spPr/>
        <p:txBody>
          <a:bodyPr/>
          <a:lstStyle/>
          <a:p>
            <a:fld id="{39650C93-83D2-405D-9E75-86C7E605E587}" type="slidenum">
              <a:rPr lang="en-US" smtClean="0"/>
              <a:t>30</a:t>
            </a:fld>
            <a:endParaRPr lang="en-US"/>
          </a:p>
        </p:txBody>
      </p:sp>
    </p:spTree>
    <p:extLst>
      <p:ext uri="{BB962C8B-B14F-4D97-AF65-F5344CB8AC3E}">
        <p14:creationId xmlns:p14="http://schemas.microsoft.com/office/powerpoint/2010/main" val="1593589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0CBF7-19EB-B0FF-CFD0-704F1CA2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0E265-22A2-A881-74FB-82271BD31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53158-7922-7CBA-CEAD-725BF259D6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C51E87C-4F0C-DEAB-794B-C097FBD734A2}"/>
              </a:ext>
            </a:extLst>
          </p:cNvPr>
          <p:cNvSpPr>
            <a:spLocks noGrp="1"/>
          </p:cNvSpPr>
          <p:nvPr>
            <p:ph type="sldNum" sz="quarter" idx="5"/>
          </p:nvPr>
        </p:nvSpPr>
        <p:spPr/>
        <p:txBody>
          <a:bodyPr/>
          <a:lstStyle/>
          <a:p>
            <a:fld id="{39650C93-83D2-405D-9E75-86C7E605E587}" type="slidenum">
              <a:rPr lang="en-US" smtClean="0"/>
              <a:t>31</a:t>
            </a:fld>
            <a:endParaRPr lang="en-US"/>
          </a:p>
        </p:txBody>
      </p:sp>
    </p:spTree>
    <p:extLst>
      <p:ext uri="{BB962C8B-B14F-4D97-AF65-F5344CB8AC3E}">
        <p14:creationId xmlns:p14="http://schemas.microsoft.com/office/powerpoint/2010/main" val="182693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dirty="0">
                <a:solidFill>
                  <a:prstClr val="black">
                    <a:alpha val="80000"/>
                  </a:prstClr>
                </a:solidFill>
                <a:latin typeface="Calibri" panose="020F0502020204030204"/>
              </a:rPr>
              <a:t>The reality that we have unlimited wants but limited availability.</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b="1" dirty="0">
                <a:solidFill>
                  <a:prstClr val="black">
                    <a:alpha val="80000"/>
                  </a:prstClr>
                </a:solidFill>
                <a:latin typeface="Calibri" panose="020F0502020204030204"/>
              </a:rPr>
              <a:t>All</a:t>
            </a:r>
            <a:r>
              <a:rPr lang="en-US" sz="1200" dirty="0">
                <a:solidFill>
                  <a:prstClr val="black">
                    <a:alpha val="80000"/>
                  </a:prstClr>
                </a:solidFill>
                <a:latin typeface="Calibri" panose="020F0502020204030204"/>
              </a:rPr>
              <a:t> resources are scarce! We forced to make </a:t>
            </a:r>
            <a:r>
              <a:rPr lang="en-US" sz="1200" u="sng" dirty="0">
                <a:solidFill>
                  <a:prstClr val="black">
                    <a:alpha val="80000"/>
                  </a:prstClr>
                </a:solidFill>
                <a:latin typeface="Calibri" panose="020F0502020204030204"/>
              </a:rPr>
              <a:t>choices</a:t>
            </a:r>
            <a:r>
              <a:rPr lang="en-US" sz="1200" dirty="0">
                <a:solidFill>
                  <a:prstClr val="black">
                    <a:alpha val="80000"/>
                  </a:prstClr>
                </a:solidFill>
                <a:latin typeface="Calibri" panose="020F0502020204030204"/>
              </a:rPr>
              <a: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dirty="0">
                <a:solidFill>
                  <a:prstClr val="black">
                    <a:alpha val="80000"/>
                  </a:prstClr>
                </a:solidFill>
                <a:latin typeface="Calibri" panose="020F0502020204030204"/>
              </a:rPr>
              <a:t>The use of scarce resources to produce a good or service is always costly.</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dirty="0">
                <a:solidFill>
                  <a:prstClr val="black">
                    <a:alpha val="80000"/>
                  </a:prstClr>
                </a:solidFill>
                <a:latin typeface="Calibri" panose="020F0502020204030204"/>
              </a:rPr>
              <a:t>Using resources one way means we can’t use them in another way.</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dirty="0">
                <a:solidFill>
                  <a:prstClr val="black">
                    <a:alpha val="80000"/>
                  </a:prstClr>
                </a:solidFill>
                <a:latin typeface="Calibri" panose="020F0502020204030204"/>
              </a:rPr>
              <a:t>Understanding why we make the choices we do is what economics is for.</a:t>
            </a:r>
            <a:endPar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39650C93-83D2-405D-9E75-86C7E605E587}" type="slidenum">
              <a:rPr lang="en-US" smtClean="0"/>
              <a:t>4</a:t>
            </a:fld>
            <a:endParaRPr lang="en-US"/>
          </a:p>
        </p:txBody>
      </p:sp>
    </p:spTree>
    <p:extLst>
      <p:ext uri="{BB962C8B-B14F-4D97-AF65-F5344CB8AC3E}">
        <p14:creationId xmlns:p14="http://schemas.microsoft.com/office/powerpoint/2010/main" val="231728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264E7-9150-E615-8411-56B32A5B7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6059E-0CAC-3622-3566-0016EC157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B4FB6-1732-F27D-A6C3-ADC799AF7381}"/>
              </a:ext>
            </a:extLst>
          </p:cNvPr>
          <p:cNvSpPr>
            <a:spLocks noGrp="1"/>
          </p:cNvSpPr>
          <p:nvPr>
            <p:ph type="body" idx="1"/>
          </p:nvPr>
        </p:nvSpPr>
        <p:spPr/>
        <p:txBody>
          <a:bodyPr/>
          <a:lstStyle/>
          <a:p>
            <a:r>
              <a:rPr lang="en-US" dirty="0"/>
              <a:t>A good application of the UNSEEN.</a:t>
            </a:r>
          </a:p>
        </p:txBody>
      </p:sp>
      <p:sp>
        <p:nvSpPr>
          <p:cNvPr id="4" name="Slide Number Placeholder 3">
            <a:extLst>
              <a:ext uri="{FF2B5EF4-FFF2-40B4-BE49-F238E27FC236}">
                <a16:creationId xmlns:a16="http://schemas.microsoft.com/office/drawing/2014/main" id="{8D3D7FDC-4C49-003A-A849-51A9D2DD40EE}"/>
              </a:ext>
            </a:extLst>
          </p:cNvPr>
          <p:cNvSpPr>
            <a:spLocks noGrp="1"/>
          </p:cNvSpPr>
          <p:nvPr>
            <p:ph type="sldNum" sz="quarter" idx="5"/>
          </p:nvPr>
        </p:nvSpPr>
        <p:spPr/>
        <p:txBody>
          <a:bodyPr/>
          <a:lstStyle/>
          <a:p>
            <a:fld id="{39650C93-83D2-405D-9E75-86C7E605E587}" type="slidenum">
              <a:rPr lang="en-US" smtClean="0"/>
              <a:t>32</a:t>
            </a:fld>
            <a:endParaRPr lang="en-US"/>
          </a:p>
        </p:txBody>
      </p:sp>
    </p:spTree>
    <p:extLst>
      <p:ext uri="{BB962C8B-B14F-4D97-AF65-F5344CB8AC3E}">
        <p14:creationId xmlns:p14="http://schemas.microsoft.com/office/powerpoint/2010/main" val="3677185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EDDE0-85FA-CF30-65A2-359DBBEAF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39186-9741-EE90-4226-14BDA9957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30EA7-6910-A276-3911-06DD04CC4D24}"/>
              </a:ext>
            </a:extLst>
          </p:cNvPr>
          <p:cNvSpPr>
            <a:spLocks noGrp="1"/>
          </p:cNvSpPr>
          <p:nvPr>
            <p:ph type="body" idx="1"/>
          </p:nvPr>
        </p:nvSpPr>
        <p:spPr/>
        <p:txBody>
          <a:bodyPr/>
          <a:lstStyle/>
          <a:p>
            <a:r>
              <a:rPr lang="en-US" dirty="0"/>
              <a:t>A good application of the UNSEEN.</a:t>
            </a:r>
          </a:p>
        </p:txBody>
      </p:sp>
      <p:sp>
        <p:nvSpPr>
          <p:cNvPr id="4" name="Slide Number Placeholder 3">
            <a:extLst>
              <a:ext uri="{FF2B5EF4-FFF2-40B4-BE49-F238E27FC236}">
                <a16:creationId xmlns:a16="http://schemas.microsoft.com/office/drawing/2014/main" id="{27EE67C6-CB79-CC06-400D-DBCA3D908E3F}"/>
              </a:ext>
            </a:extLst>
          </p:cNvPr>
          <p:cNvSpPr>
            <a:spLocks noGrp="1"/>
          </p:cNvSpPr>
          <p:nvPr>
            <p:ph type="sldNum" sz="quarter" idx="5"/>
          </p:nvPr>
        </p:nvSpPr>
        <p:spPr/>
        <p:txBody>
          <a:bodyPr/>
          <a:lstStyle/>
          <a:p>
            <a:fld id="{39650C93-83D2-405D-9E75-86C7E605E587}" type="slidenum">
              <a:rPr lang="en-US" smtClean="0"/>
              <a:t>40</a:t>
            </a:fld>
            <a:endParaRPr lang="en-US"/>
          </a:p>
        </p:txBody>
      </p:sp>
    </p:spTree>
    <p:extLst>
      <p:ext uri="{BB962C8B-B14F-4D97-AF65-F5344CB8AC3E}">
        <p14:creationId xmlns:p14="http://schemas.microsoft.com/office/powerpoint/2010/main" val="3424764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US" dirty="0"/>
              <a:t>The basic postulate in economics!</a:t>
            </a:r>
            <a:endParaRPr lang="en-US" sz="2400" dirty="0">
              <a:solidFill>
                <a:schemeClr val="tx1">
                  <a:alpha val="80000"/>
                </a:schemeClr>
              </a:solidFill>
            </a:endParaRPr>
          </a:p>
          <a:p>
            <a:r>
              <a:rPr lang="en-US" sz="3000" dirty="0">
                <a:solidFill>
                  <a:schemeClr val="tx1">
                    <a:alpha val="80000"/>
                  </a:schemeClr>
                </a:solidFill>
              </a:rPr>
              <a:t>Rewards and penalties that motivate behavior.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alpha val="80000"/>
                  </a:schemeClr>
                </a:solidFill>
              </a:rPr>
              <a:t>Individuals respond to the costs and benefits of their actions. </a:t>
            </a:r>
            <a:r>
              <a:rPr lang="en-US" sz="1800" dirty="0">
                <a:solidFill>
                  <a:schemeClr val="tx1">
                    <a:alpha val="80000"/>
                  </a:schemeClr>
                </a:solidFill>
              </a:rPr>
              <a:t>When the costs and benefits change, their actions will change.</a:t>
            </a:r>
            <a:endParaRPr lang="en-US" sz="2400" dirty="0">
              <a:solidFill>
                <a:schemeClr val="tx1">
                  <a:alpha val="80000"/>
                </a:schemeClr>
              </a:solidFill>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alpha val="80000"/>
                  </a:schemeClr>
                </a:solidFill>
              </a:rPr>
              <a:t>If the benefit of doing something increases, people will do more of it.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alpha val="80000"/>
                  </a:schemeClr>
                </a:solidFill>
              </a:rPr>
              <a:t>If the cost of doing something increases, people will do less of it.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alpha val="80000"/>
                  </a:schemeClr>
                </a:solidFill>
              </a:rPr>
              <a:t>If the price of a good rises, consumers will want to buy less of it and producers will want to make more of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schemeClr val="tx1">
                    <a:alpha val="80000"/>
                  </a:schemeClr>
                </a:solidFill>
              </a:rPr>
              <a:t>Incentives are not just prices. </a:t>
            </a:r>
            <a:r>
              <a:rPr lang="en-US" sz="2400" dirty="0"/>
              <a:t>Oftentimes new laws or rules create incentives that lead to numerous unintended consequences…</a:t>
            </a:r>
          </a:p>
          <a:p>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41</a:t>
            </a:fld>
            <a:endParaRPr lang="en-US"/>
          </a:p>
        </p:txBody>
      </p:sp>
    </p:spTree>
    <p:extLst>
      <p:ext uri="{BB962C8B-B14F-4D97-AF65-F5344CB8AC3E}">
        <p14:creationId xmlns:p14="http://schemas.microsoft.com/office/powerpoint/2010/main" val="1023989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A4A"/>
                </a:solidFill>
                <a:effectLst/>
                <a:latin typeface="Lato" panose="020F0502020204030203" pitchFamily="34" charset="0"/>
              </a:rPr>
              <a:t>Between 1790 and 1792, 12% of the convicts died, to the dismay of many good-hearted English men and women who thought that banishment to Australia shouldn’t be a death sentence. On one ship 37% perished.</a:t>
            </a:r>
          </a:p>
          <a:p>
            <a:endParaRPr lang="en-US" b="0" i="0" dirty="0">
              <a:solidFill>
                <a:srgbClr val="4A4A4A"/>
              </a:solidFill>
              <a:effectLst/>
              <a:latin typeface="Lato" panose="020F0502020204030203" pitchFamily="34" charset="0"/>
            </a:endParaRPr>
          </a:p>
          <a:p>
            <a:pPr algn="just">
              <a:spcAft>
                <a:spcPts val="1500"/>
              </a:spcAft>
            </a:pPr>
            <a:r>
              <a:rPr lang="en-US" b="0" i="0" dirty="0">
                <a:solidFill>
                  <a:srgbClr val="4A4A4A"/>
                </a:solidFill>
                <a:effectLst/>
                <a:latin typeface="Lato" panose="020F0502020204030203" pitchFamily="34" charset="0"/>
              </a:rPr>
              <a:t>The government decided to pay the captains a bonus for each convict that walked off the boat in Australia alive.</a:t>
            </a:r>
          </a:p>
          <a:p>
            <a:pPr algn="just">
              <a:spcAft>
                <a:spcPts val="1500"/>
              </a:spcAft>
            </a:pPr>
            <a:r>
              <a:rPr lang="en-US" b="0" i="0" dirty="0">
                <a:solidFill>
                  <a:srgbClr val="4A4A4A"/>
                </a:solidFill>
                <a:effectLst/>
                <a:latin typeface="Lato" panose="020F0502020204030203" pitchFamily="34" charset="0"/>
              </a:rPr>
              <a:t>This simple change worked like a charm. Mortality fell to virtually zero. In 1793, on the first three boats making the trip to Australia under the new set of incentives, a single convict died out of 322 transported, an amazing improvement. I don’t think the captains got any more compassionate. They were just as greedy and mean-spirited as before. But under the new regulations, they had an incentive to act as if they were compassionate. The change in incentives aligned the self-interest of the captains with the self-interest of the convicts. Convicts were suddenly more valuable alive than dead. The captains responded to the incentives.</a:t>
            </a:r>
          </a:p>
          <a:p>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47</a:t>
            </a:fld>
            <a:endParaRPr lang="en-US"/>
          </a:p>
        </p:txBody>
      </p:sp>
    </p:spTree>
    <p:extLst>
      <p:ext uri="{BB962C8B-B14F-4D97-AF65-F5344CB8AC3E}">
        <p14:creationId xmlns:p14="http://schemas.microsoft.com/office/powerpoint/2010/main" val="245333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The “rules of the game,” </a:t>
            </a:r>
            <a:r>
              <a:rPr kumimoji="0" lang="en-US" sz="1200" b="0" i="0" u="none" strike="noStrike" kern="1200" cap="none" spc="0" normalizeH="0" baseline="0" noProof="0" dirty="0">
                <a:ln>
                  <a:noFill/>
                </a:ln>
                <a:solidFill>
                  <a:schemeClr val="tx1">
                    <a:alpha val="80000"/>
                  </a:schemeClr>
                </a:solidFill>
                <a:effectLst/>
                <a:uLnTx/>
                <a:uFillTx/>
                <a:latin typeface="Calibri" panose="020F0502020204030204"/>
                <a:ea typeface="+mn-ea"/>
                <a:cs typeface="+mn-cs"/>
              </a:rPr>
              <a:t>h</a:t>
            </a:r>
            <a:r>
              <a:rPr lang="en-US" sz="1200" dirty="0" err="1">
                <a:solidFill>
                  <a:schemeClr val="tx1">
                    <a:alpha val="80000"/>
                  </a:schemeClr>
                </a:solidFill>
              </a:rPr>
              <a:t>umanly</a:t>
            </a:r>
            <a:r>
              <a:rPr lang="en-US" sz="1200" dirty="0">
                <a:solidFill>
                  <a:schemeClr val="tx1">
                    <a:alpha val="80000"/>
                  </a:schemeClr>
                </a:solidFill>
              </a:rPr>
              <a:t> devised constraints, </a:t>
            </a: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that govern our social interaction. </a:t>
            </a:r>
            <a:r>
              <a:rPr lang="en-US" sz="3000" dirty="0">
                <a:solidFill>
                  <a:schemeClr val="tx1">
                    <a:alpha val="80000"/>
                  </a:schemeClr>
                </a:solidFill>
              </a:rPr>
              <a:t>that govern our social interaction. </a:t>
            </a:r>
            <a:r>
              <a:rPr lang="en-US" sz="2400" dirty="0">
                <a:solidFill>
                  <a:schemeClr val="tx1">
                    <a:alpha val="80000"/>
                  </a:schemeClr>
                </a:solidFill>
              </a:rPr>
              <a:t>Can shape our incentives for better or worse.</a:t>
            </a:r>
            <a:endParaRPr lang="en-US" sz="1200" dirty="0">
              <a:solidFill>
                <a:prstClr val="black">
                  <a:alpha val="80000"/>
                </a:prstClr>
              </a:solidFill>
              <a:latin typeface="Calibri" panose="020F0502020204030204" pitchFamily="34" charset="0"/>
              <a:cs typeface="Calibri" panose="020F050202020403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pitchFamily="34" charset="0"/>
                <a:ea typeface="+mn-ea"/>
                <a:cs typeface="Calibri" panose="020F0502020204030204" pitchFamily="34" charset="0"/>
              </a:rPr>
              <a:t>Formal </a:t>
            </a:r>
            <a:r>
              <a:rPr lang="en-US" sz="1200" dirty="0">
                <a:solidFill>
                  <a:prstClr val="black">
                    <a:alpha val="80000"/>
                  </a:prstClr>
                </a:solidFill>
                <a:latin typeface="Calibri" panose="020F0502020204030204" pitchFamily="34" charset="0"/>
                <a:cs typeface="Calibri" panose="020F0502020204030204" pitchFamily="34" charset="0"/>
              </a:rPr>
              <a:t>and/or informal. Examples?</a:t>
            </a:r>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49</a:t>
            </a:fld>
            <a:endParaRPr lang="en-US"/>
          </a:p>
        </p:txBody>
      </p:sp>
    </p:spTree>
    <p:extLst>
      <p:ext uri="{BB962C8B-B14F-4D97-AF65-F5344CB8AC3E}">
        <p14:creationId xmlns:p14="http://schemas.microsoft.com/office/powerpoint/2010/main" val="162713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000" dirty="0">
                <a:solidFill>
                  <a:schemeClr val="tx1">
                    <a:alpha val="80000"/>
                  </a:schemeClr>
                </a:solidFill>
              </a:rPr>
              <a:t>Property Rights</a:t>
            </a:r>
          </a:p>
          <a:p>
            <a:pPr lvl="1"/>
            <a:r>
              <a:rPr lang="en-US" sz="2600" dirty="0">
                <a:solidFill>
                  <a:schemeClr val="tx1">
                    <a:alpha val="80000"/>
                  </a:schemeClr>
                </a:solidFill>
              </a:rPr>
              <a:t>The ability of individuals to own and control their own scarce resources.</a:t>
            </a:r>
          </a:p>
          <a:p>
            <a:pPr lvl="1"/>
            <a:r>
              <a:rPr lang="en-US" sz="2600" dirty="0">
                <a:solidFill>
                  <a:schemeClr val="tx1">
                    <a:alpha val="80000"/>
                  </a:schemeClr>
                </a:solidFill>
              </a:rPr>
              <a:t>Can be both formal and informal.</a:t>
            </a:r>
          </a:p>
          <a:p>
            <a:pPr lvl="1"/>
            <a:endParaRPr lang="en-US" sz="3000" dirty="0">
              <a:solidFill>
                <a:schemeClr val="tx1">
                  <a:alpha val="80000"/>
                </a:schemeClr>
              </a:solidFill>
            </a:endParaRPr>
          </a:p>
          <a:p>
            <a:r>
              <a:rPr lang="en-US" sz="3000" dirty="0">
                <a:solidFill>
                  <a:schemeClr val="tx1">
                    <a:alpha val="80000"/>
                  </a:schemeClr>
                </a:solidFill>
              </a:rPr>
              <a:t>Governments (formal institutions) can sometimes protect property rights.</a:t>
            </a:r>
          </a:p>
          <a:p>
            <a:pPr lvl="1"/>
            <a:r>
              <a:rPr lang="en-US" sz="2600" dirty="0">
                <a:solidFill>
                  <a:schemeClr val="tx1">
                    <a:alpha val="80000"/>
                  </a:schemeClr>
                </a:solidFill>
              </a:rPr>
              <a:t>Protecting property rights incentivizes productive, profit-seeking behavior that reverberates throughout the economy.</a:t>
            </a:r>
          </a:p>
          <a:p>
            <a:pPr lvl="1"/>
            <a:endParaRPr kumimoji="0" lang="en-US" sz="1200" b="0" i="0" u="none" strike="noStrike" kern="1200" cap="none" spc="0" normalizeH="0" baseline="0" noProof="0" dirty="0">
              <a:ln>
                <a:noFill/>
              </a:ln>
              <a:solidFill>
                <a:prstClr val="black">
                  <a:alpha val="80000"/>
                </a:prstClr>
              </a:solidFill>
              <a:effectLst/>
              <a:uLnTx/>
              <a:uFillTx/>
              <a:latin typeface="Calibri" panose="020F0502020204030204" pitchFamily="34" charset="0"/>
              <a:cs typeface="Calibri" panose="020F050202020403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pitchFamily="34" charset="0"/>
                <a:cs typeface="Calibri" panose="020F0502020204030204" pitchFamily="34" charset="0"/>
              </a:rPr>
              <a:t>Property rights </a:t>
            </a:r>
            <a:r>
              <a:rPr lang="en-US" sz="1200" dirty="0">
                <a:solidFill>
                  <a:schemeClr val="tx1">
                    <a:alpha val="80000"/>
                  </a:schemeClr>
                </a:solidFill>
                <a:latin typeface="Calibri" panose="020F0502020204030204" pitchFamily="34" charset="0"/>
                <a:cs typeface="Calibri" panose="020F0502020204030204" pitchFamily="34" charset="0"/>
              </a:rPr>
              <a:t>incentivizes productive, profit-seeking behavior that reverberates throughout the economy.</a:t>
            </a:r>
            <a:endParaRPr kumimoji="0" lang="en-US" sz="1200" b="0" i="0" u="none" strike="noStrike" kern="1200" cap="none" spc="0" normalizeH="0" baseline="0" noProof="0" dirty="0">
              <a:ln>
                <a:noFill/>
              </a:ln>
              <a:solidFill>
                <a:schemeClr val="tx1">
                  <a:alpha val="80000"/>
                </a:schemeClr>
              </a:solidFill>
              <a:effectLst/>
              <a:uLnTx/>
              <a:uFillTx/>
              <a:latin typeface="Calibri" panose="020F0502020204030204" pitchFamily="34" charset="0"/>
              <a:cs typeface="Calibri" panose="020F050202020403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dirty="0">
                <a:solidFill>
                  <a:schemeClr val="tx1">
                    <a:alpha val="80000"/>
                  </a:schemeClr>
                </a:solidFill>
                <a:latin typeface="Calibri" panose="020F0502020204030204" pitchFamily="34" charset="0"/>
                <a:cs typeface="Calibri" panose="020F0502020204030204" pitchFamily="34" charset="0"/>
              </a:rPr>
              <a:t>Institutions greatly incentivize our behavior for better or for worse.</a:t>
            </a:r>
          </a:p>
        </p:txBody>
      </p:sp>
      <p:sp>
        <p:nvSpPr>
          <p:cNvPr id="4" name="Slide Number Placeholder 3"/>
          <p:cNvSpPr>
            <a:spLocks noGrp="1"/>
          </p:cNvSpPr>
          <p:nvPr>
            <p:ph type="sldNum" sz="quarter" idx="5"/>
          </p:nvPr>
        </p:nvSpPr>
        <p:spPr/>
        <p:txBody>
          <a:bodyPr/>
          <a:lstStyle/>
          <a:p>
            <a:fld id="{39650C93-83D2-405D-9E75-86C7E605E587}" type="slidenum">
              <a:rPr lang="en-US" smtClean="0"/>
              <a:t>53</a:t>
            </a:fld>
            <a:endParaRPr lang="en-US"/>
          </a:p>
        </p:txBody>
      </p:sp>
    </p:spTree>
    <p:extLst>
      <p:ext uri="{BB962C8B-B14F-4D97-AF65-F5344CB8AC3E}">
        <p14:creationId xmlns:p14="http://schemas.microsoft.com/office/powerpoint/2010/main" val="4034495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Georgia" panose="02040502050405020303" pitchFamily="18" charset="0"/>
              </a:rPr>
              <a:t>Many people believe that after suffering through a severe winter, the Pilgrims’ food shortages were resolved the following spring when the Native Americans taught them to plant corn and a Thanksgiving celebration resulted. In fact, the pilgrims continued to face chronic food shortages for three years until the harvest of 1623. Bad weather or lack of farming knowledge did not cause the pilgrims’ shortages. Bad economic incentives did.</a:t>
            </a:r>
          </a:p>
          <a:p>
            <a:pPr algn="l"/>
            <a:r>
              <a:rPr lang="en-US" b="0" i="0" dirty="0">
                <a:solidFill>
                  <a:srgbClr val="111111"/>
                </a:solidFill>
                <a:effectLst/>
                <a:latin typeface="Georgia" panose="02040502050405020303" pitchFamily="18" charset="0"/>
              </a:rPr>
              <a:t>In 1620 Plymouth Plantation was founded with a system of communal property rights. Food and supplies were held in common and then distributed based on “equality” and “need” as determined by Plantation officials. People received the same rations whether or not they contributed to producing the food, and residents were forbidden from producing their own food. Governor William Bradford, in his 1647 history, </a:t>
            </a:r>
            <a:r>
              <a:rPr lang="en-US" b="0" i="1" dirty="0">
                <a:solidFill>
                  <a:srgbClr val="111111"/>
                </a:solidFill>
                <a:effectLst/>
                <a:latin typeface="Georgia" panose="02040502050405020303" pitchFamily="18" charset="0"/>
              </a:rPr>
              <a:t>Of Plymouth Plantation</a:t>
            </a:r>
            <a:r>
              <a:rPr lang="en-US" b="0" i="0" dirty="0">
                <a:solidFill>
                  <a:srgbClr val="111111"/>
                </a:solidFill>
                <a:effectLst/>
                <a:latin typeface="Georgia" panose="02040502050405020303" pitchFamily="18" charset="0"/>
              </a:rPr>
              <a:t>, wrote that this system “was found to breed much confusion and discontent and retard much employment that would have been to their benefit and comfort.” The problem was that “young men, that were most able and fit for </a:t>
            </a:r>
            <a:r>
              <a:rPr lang="en-US" b="0" i="0" dirty="0" err="1">
                <a:solidFill>
                  <a:srgbClr val="111111"/>
                </a:solidFill>
                <a:effectLst/>
                <a:latin typeface="Georgia" panose="02040502050405020303" pitchFamily="18" charset="0"/>
              </a:rPr>
              <a:t>labour</a:t>
            </a:r>
            <a:r>
              <a:rPr lang="en-US" b="0" i="0" dirty="0">
                <a:solidFill>
                  <a:srgbClr val="111111"/>
                </a:solidFill>
                <a:effectLst/>
                <a:latin typeface="Georgia" panose="02040502050405020303" pitchFamily="18" charset="0"/>
              </a:rPr>
              <a:t>, did repine that they should spend their time and strength to work for other men’s wives and children without any recompense.” Because of the poor incentives, little food was produced.</a:t>
            </a:r>
          </a:p>
          <a:p>
            <a:pPr algn="l"/>
            <a:r>
              <a:rPr lang="en-US" b="0" i="0" dirty="0">
                <a:solidFill>
                  <a:srgbClr val="111111"/>
                </a:solidFill>
                <a:effectLst/>
                <a:latin typeface="Georgia" panose="02040502050405020303" pitchFamily="18" charset="0"/>
              </a:rPr>
              <a:t>Faced with potential starvation in the spring of 1623, the colony decided to implement a new economic system. Every family was assigned a private parcel of land. They could then keep </a:t>
            </a:r>
            <a:r>
              <a:rPr lang="en-US" b="0" i="1" dirty="0">
                <a:solidFill>
                  <a:srgbClr val="111111"/>
                </a:solidFill>
                <a:effectLst/>
                <a:latin typeface="Georgia" panose="02040502050405020303" pitchFamily="18" charset="0"/>
              </a:rPr>
              <a:t>all</a:t>
            </a:r>
            <a:r>
              <a:rPr lang="en-US" b="0" i="0" dirty="0">
                <a:solidFill>
                  <a:srgbClr val="111111"/>
                </a:solidFill>
                <a:effectLst/>
                <a:latin typeface="Georgia" panose="02040502050405020303" pitchFamily="18" charset="0"/>
              </a:rPr>
              <a:t> they grew for themselves, but now they alone were responsible for feeding themselves. While not a complete private property system, the move away from communal ownership had dramatic results.</a:t>
            </a:r>
          </a:p>
        </p:txBody>
      </p:sp>
      <p:sp>
        <p:nvSpPr>
          <p:cNvPr id="4" name="Slide Number Placeholder 3"/>
          <p:cNvSpPr>
            <a:spLocks noGrp="1"/>
          </p:cNvSpPr>
          <p:nvPr>
            <p:ph type="sldNum" sz="quarter" idx="5"/>
          </p:nvPr>
        </p:nvSpPr>
        <p:spPr/>
        <p:txBody>
          <a:bodyPr/>
          <a:lstStyle/>
          <a:p>
            <a:fld id="{39650C93-83D2-405D-9E75-86C7E605E587}" type="slidenum">
              <a:rPr lang="en-US" smtClean="0"/>
              <a:t>54</a:t>
            </a:fld>
            <a:endParaRPr lang="en-US"/>
          </a:p>
        </p:txBody>
      </p:sp>
    </p:spTree>
    <p:extLst>
      <p:ext uri="{BB962C8B-B14F-4D97-AF65-F5344CB8AC3E}">
        <p14:creationId xmlns:p14="http://schemas.microsoft.com/office/powerpoint/2010/main" val="3430864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vs. drinking water</a:t>
            </a:r>
          </a:p>
          <a:p>
            <a:r>
              <a:rPr lang="en-US" dirty="0"/>
              <a:t>Energy vs. wind energy</a:t>
            </a:r>
          </a:p>
          <a:p>
            <a:r>
              <a:rPr lang="en-US" dirty="0"/>
              <a:t>Cars vs. Corvettes</a:t>
            </a:r>
          </a:p>
          <a:p>
            <a:r>
              <a:rPr lang="en-US" dirty="0"/>
              <a:t>Food vs. Tomatoes</a:t>
            </a:r>
          </a:p>
        </p:txBody>
      </p:sp>
      <p:sp>
        <p:nvSpPr>
          <p:cNvPr id="4" name="Slide Number Placeholder 3"/>
          <p:cNvSpPr>
            <a:spLocks noGrp="1"/>
          </p:cNvSpPr>
          <p:nvPr>
            <p:ph type="sldNum" sz="quarter" idx="5"/>
          </p:nvPr>
        </p:nvSpPr>
        <p:spPr/>
        <p:txBody>
          <a:bodyPr/>
          <a:lstStyle/>
          <a:p>
            <a:fld id="{39650C93-83D2-405D-9E75-86C7E605E587}" type="slidenum">
              <a:rPr lang="en-US" smtClean="0"/>
              <a:t>8</a:t>
            </a:fld>
            <a:endParaRPr lang="en-US"/>
          </a:p>
        </p:txBody>
      </p:sp>
    </p:spTree>
    <p:extLst>
      <p:ext uri="{BB962C8B-B14F-4D97-AF65-F5344CB8AC3E}">
        <p14:creationId xmlns:p14="http://schemas.microsoft.com/office/powerpoint/2010/main" val="1209447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scarcity were eliminated all goods would be free, everyone would have what they want at no cost, and no one would have to make choices. Scarcity persists because </a:t>
            </a:r>
            <a:r>
              <a:rPr lang="en-US" sz="1800" dirty="0">
                <a:effectLst/>
                <a:latin typeface="Times New Roman" panose="02020603050405020304" pitchFamily="18" charset="0"/>
                <a:ea typeface="Times New Roman" panose="02020603050405020304" pitchFamily="18" charset="0"/>
              </a:rPr>
              <a:t>economic wants exceed available productive resources.</a:t>
            </a:r>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9</a:t>
            </a:fld>
            <a:endParaRPr lang="en-US"/>
          </a:p>
        </p:txBody>
      </p:sp>
    </p:spTree>
    <p:extLst>
      <p:ext uri="{BB962C8B-B14F-4D97-AF65-F5344CB8AC3E}">
        <p14:creationId xmlns:p14="http://schemas.microsoft.com/office/powerpoint/2010/main" val="19363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Scarcity is an objective concept that describes a factual situation in which the limited nature of our resources keeps us from being able to completely fulfill our desires for goods and services. Poverty is a subjective concept that refers to a personal opinion of whether someone meets an arbitrary level of income.</a:t>
            </a:r>
          </a:p>
          <a:p>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10</a:t>
            </a:fld>
            <a:endParaRPr lang="en-US"/>
          </a:p>
        </p:txBody>
      </p:sp>
    </p:spTree>
    <p:extLst>
      <p:ext uri="{BB962C8B-B14F-4D97-AF65-F5344CB8AC3E}">
        <p14:creationId xmlns:p14="http://schemas.microsoft.com/office/powerpoint/2010/main" val="343222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C933E-54B0-2C1E-E942-11AD1B306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354E5-9107-9334-D100-3B1C0D642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66FDB-329E-46A5-1C6F-17AB6A06E2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59D27E9-48FA-56D7-971B-0ED12E086E35}"/>
              </a:ext>
            </a:extLst>
          </p:cNvPr>
          <p:cNvSpPr>
            <a:spLocks noGrp="1"/>
          </p:cNvSpPr>
          <p:nvPr>
            <p:ph type="sldNum" sz="quarter" idx="5"/>
          </p:nvPr>
        </p:nvSpPr>
        <p:spPr/>
        <p:txBody>
          <a:bodyPr/>
          <a:lstStyle/>
          <a:p>
            <a:fld id="{39650C93-83D2-405D-9E75-86C7E605E587}" type="slidenum">
              <a:rPr lang="en-US" smtClean="0"/>
              <a:t>12</a:t>
            </a:fld>
            <a:endParaRPr lang="en-US"/>
          </a:p>
        </p:txBody>
      </p:sp>
    </p:spTree>
    <p:extLst>
      <p:ext uri="{BB962C8B-B14F-4D97-AF65-F5344CB8AC3E}">
        <p14:creationId xmlns:p14="http://schemas.microsoft.com/office/powerpoint/2010/main" val="362345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253C7-C28E-3D68-D983-BAD6D216A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F5EB8-89B4-B8FB-AB5C-C0F80BFB7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2B2D4-F61D-CAFF-033B-B4338F4BBF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CC87DA3-2B0C-3B70-5F67-259FAF8FDC34}"/>
              </a:ext>
            </a:extLst>
          </p:cNvPr>
          <p:cNvSpPr>
            <a:spLocks noGrp="1"/>
          </p:cNvSpPr>
          <p:nvPr>
            <p:ph type="sldNum" sz="quarter" idx="5"/>
          </p:nvPr>
        </p:nvSpPr>
        <p:spPr/>
        <p:txBody>
          <a:bodyPr/>
          <a:lstStyle/>
          <a:p>
            <a:fld id="{39650C93-83D2-405D-9E75-86C7E605E587}" type="slidenum">
              <a:rPr lang="en-US" smtClean="0"/>
              <a:t>13</a:t>
            </a:fld>
            <a:endParaRPr lang="en-US"/>
          </a:p>
        </p:txBody>
      </p:sp>
    </p:spTree>
    <p:extLst>
      <p:ext uri="{BB962C8B-B14F-4D97-AF65-F5344CB8AC3E}">
        <p14:creationId xmlns:p14="http://schemas.microsoft.com/office/powerpoint/2010/main" val="112215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200" dirty="0">
                <a:solidFill>
                  <a:prstClr val="black">
                    <a:alpha val="80000"/>
                  </a:prstClr>
                </a:solidFill>
                <a:latin typeface="Calibri" panose="020F0502020204030204"/>
              </a:rPr>
              <a:t>The value individuals place in a given choice or action is </a:t>
            </a:r>
            <a:r>
              <a:rPr lang="en-US" sz="1200" b="1" dirty="0">
                <a:solidFill>
                  <a:prstClr val="black">
                    <a:alpha val="80000"/>
                  </a:prstClr>
                </a:solidFill>
                <a:latin typeface="Calibri" panose="020F0502020204030204"/>
              </a:rPr>
              <a:t>subjective to them</a:t>
            </a:r>
            <a:r>
              <a:rPr lang="en-US" sz="1200" dirty="0">
                <a:solidFill>
                  <a:prstClr val="black">
                    <a:alpha val="80000"/>
                  </a:prstClr>
                </a:solidFill>
                <a:latin typeface="Calibri" panose="020F0502020204030204"/>
              </a:rPr>
              <a:t>.</a:t>
            </a:r>
          </a:p>
          <a:p>
            <a:pPr marL="171450" indent="-171450" defTabSz="685800">
              <a:spcBef>
                <a:spcPts val="750"/>
              </a:spcBef>
              <a:defRPr/>
            </a:pPr>
            <a:r>
              <a:rPr lang="en-US" sz="1200" dirty="0">
                <a:solidFill>
                  <a:prstClr val="black">
                    <a:alpha val="80000"/>
                  </a:prstClr>
                </a:solidFill>
                <a:latin typeface="Calibri" panose="020F0502020204030204"/>
              </a:rPr>
              <a:t>Whether or not they </a:t>
            </a:r>
            <a:r>
              <a:rPr lang="en-US" sz="1200" b="1" i="1" dirty="0">
                <a:solidFill>
                  <a:prstClr val="black">
                    <a:alpha val="80000"/>
                  </a:prstClr>
                </a:solidFill>
                <a:latin typeface="Calibri" panose="020F0502020204030204"/>
              </a:rPr>
              <a:t>ought</a:t>
            </a:r>
            <a:r>
              <a:rPr lang="en-US" sz="1200" i="1" dirty="0">
                <a:solidFill>
                  <a:prstClr val="black">
                    <a:alpha val="80000"/>
                  </a:prstClr>
                </a:solidFill>
                <a:latin typeface="Calibri" panose="020F0502020204030204"/>
              </a:rPr>
              <a:t> to </a:t>
            </a:r>
            <a:r>
              <a:rPr lang="en-US" sz="1200" dirty="0">
                <a:solidFill>
                  <a:prstClr val="black">
                    <a:alpha val="80000"/>
                  </a:prstClr>
                </a:solidFill>
                <a:latin typeface="Calibri" panose="020F0502020204030204"/>
              </a:rPr>
              <a:t>have these values is irrelevant when doing standard economic analysis.</a:t>
            </a:r>
          </a:p>
        </p:txBody>
      </p:sp>
      <p:sp>
        <p:nvSpPr>
          <p:cNvPr id="4" name="Slide Number Placeholder 3"/>
          <p:cNvSpPr>
            <a:spLocks noGrp="1"/>
          </p:cNvSpPr>
          <p:nvPr>
            <p:ph type="sldNum" sz="quarter" idx="5"/>
          </p:nvPr>
        </p:nvSpPr>
        <p:spPr/>
        <p:txBody>
          <a:bodyPr/>
          <a:lstStyle/>
          <a:p>
            <a:fld id="{39650C93-83D2-405D-9E75-86C7E605E587}" type="slidenum">
              <a:rPr lang="en-US" smtClean="0"/>
              <a:t>14</a:t>
            </a:fld>
            <a:endParaRPr lang="en-US"/>
          </a:p>
        </p:txBody>
      </p:sp>
    </p:spTree>
    <p:extLst>
      <p:ext uri="{BB962C8B-B14F-4D97-AF65-F5344CB8AC3E}">
        <p14:creationId xmlns:p14="http://schemas.microsoft.com/office/powerpoint/2010/main" val="405772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Rational:</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The </a:t>
            </a:r>
            <a:r>
              <a:rPr lang="en-US" sz="1200" dirty="0">
                <a:solidFill>
                  <a:prstClr val="black">
                    <a:alpha val="80000"/>
                  </a:prstClr>
                </a:solidFill>
                <a:latin typeface="Calibri" panose="020F0502020204030204"/>
              </a:rPr>
              <a:t>manner in which we behave to achieve our objective.</a:t>
            </a:r>
            <a:endPar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b="1" dirty="0">
                <a:solidFill>
                  <a:prstClr val="black">
                    <a:alpha val="80000"/>
                  </a:prstClr>
                </a:solidFill>
                <a:latin typeface="Calibri" panose="020F0502020204030204"/>
              </a:rPr>
              <a:t>Economizing</a:t>
            </a:r>
            <a:r>
              <a:rPr lang="en-US" sz="1200" dirty="0">
                <a:solidFill>
                  <a:prstClr val="black">
                    <a:alpha val="80000"/>
                  </a:prstClr>
                </a:solidFill>
                <a:latin typeface="Calibri" panose="020F0502020204030204"/>
              </a:rPr>
              <a:t>: gain a specific benefit at the least possible cost.</a:t>
            </a:r>
            <a:endPar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200" b="1" dirty="0">
                <a:solidFill>
                  <a:prstClr val="black">
                    <a:alpha val="80000"/>
                  </a:prstClr>
                </a:solidFill>
                <a:latin typeface="Calibri" panose="020F0502020204030204"/>
              </a:rPr>
              <a:t>Utility</a:t>
            </a:r>
            <a:r>
              <a:rPr lang="en-US" sz="1200" dirty="0">
                <a:solidFill>
                  <a:prstClr val="black">
                    <a:alpha val="80000"/>
                  </a:prstClr>
                </a:solidFill>
                <a:latin typeface="Calibri" panose="020F0502020204030204"/>
              </a:rPr>
              <a:t>: basis for the evaluation of alternatives, the benefit they expect to receive from a choice.</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sz="1200" dirty="0">
              <a:solidFill>
                <a:prstClr val="black">
                  <a:alpha val="80000"/>
                </a:prstClr>
              </a:solidFill>
              <a:latin typeface="Calibri" panose="020F0502020204030204"/>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Self-Interest:</a:t>
            </a:r>
          </a:p>
          <a:p>
            <a:pPr>
              <a:buFont typeface="Arial" pitchFamily="34" charset="0"/>
              <a:buChar char="•"/>
            </a:pPr>
            <a:r>
              <a:rPr lang="en-US" sz="3000" dirty="0">
                <a:solidFill>
                  <a:schemeClr val="tx1">
                    <a:alpha val="80000"/>
                  </a:schemeClr>
                </a:solidFill>
                <a:latin typeface="Calibri" panose="020F0502020204030204" pitchFamily="34" charset="0"/>
                <a:cs typeface="Calibri" panose="020F0502020204030204" pitchFamily="34" charset="0"/>
              </a:rPr>
              <a:t>Desired ends are subjective.</a:t>
            </a:r>
          </a:p>
          <a:p>
            <a:pPr lvl="1"/>
            <a:r>
              <a:rPr lang="en-US" sz="2400" dirty="0">
                <a:solidFill>
                  <a:schemeClr val="tx1">
                    <a:alpha val="80000"/>
                  </a:schemeClr>
                </a:solidFill>
                <a:latin typeface="Calibri" panose="020F0502020204030204" pitchFamily="34" charset="0"/>
                <a:cs typeface="Calibri" panose="020F0502020204030204" pitchFamily="34" charset="0"/>
              </a:rPr>
              <a:t>People do things that interest them.</a:t>
            </a:r>
            <a:endParaRPr lang="en-US" sz="1700" dirty="0">
              <a:solidFill>
                <a:schemeClr val="tx1">
                  <a:alpha val="80000"/>
                </a:schemeClr>
              </a:solidFill>
              <a:latin typeface="Calibri" panose="020F0502020204030204" pitchFamily="34" charset="0"/>
              <a:cs typeface="Calibri" panose="020F0502020204030204" pitchFamily="34" charset="0"/>
            </a:endParaRPr>
          </a:p>
          <a:p>
            <a:pPr>
              <a:buFont typeface="Arial" pitchFamily="34" charset="0"/>
              <a:buChar char="•"/>
            </a:pPr>
            <a:r>
              <a:rPr lang="en-US" sz="3000" dirty="0">
                <a:solidFill>
                  <a:schemeClr val="tx1">
                    <a:alpha val="80000"/>
                  </a:schemeClr>
                </a:solidFill>
                <a:latin typeface="Calibri" panose="020F0502020204030204" pitchFamily="34" charset="0"/>
                <a:cs typeface="Calibri" panose="020F0502020204030204" pitchFamily="34" charset="0"/>
              </a:rPr>
              <a:t>Actions are taken to achieve those desired ends.</a:t>
            </a:r>
          </a:p>
          <a:p>
            <a:pPr>
              <a:buFont typeface="Arial" pitchFamily="34" charset="0"/>
              <a:buChar char="•"/>
            </a:pPr>
            <a:r>
              <a:rPr lang="en-US" sz="3000" dirty="0">
                <a:solidFill>
                  <a:schemeClr val="tx1">
                    <a:alpha val="80000"/>
                  </a:schemeClr>
                </a:solidFill>
                <a:latin typeface="Calibri" panose="020F0502020204030204" pitchFamily="34" charset="0"/>
                <a:cs typeface="Calibri" panose="020F0502020204030204" pitchFamily="34" charset="0"/>
              </a:rPr>
              <a:t>The </a:t>
            </a:r>
            <a:r>
              <a:rPr lang="en-US" sz="3000" i="1" dirty="0">
                <a:solidFill>
                  <a:schemeClr val="tx1">
                    <a:alpha val="80000"/>
                  </a:schemeClr>
                </a:solidFill>
                <a:latin typeface="Calibri" panose="020F0502020204030204" pitchFamily="34" charset="0"/>
                <a:cs typeface="Calibri" panose="020F0502020204030204" pitchFamily="34" charset="0"/>
              </a:rPr>
              <a:t>Invisible Hand</a:t>
            </a:r>
            <a:r>
              <a:rPr lang="en-US" sz="3000" dirty="0">
                <a:solidFill>
                  <a:schemeClr val="tx1">
                    <a:alpha val="80000"/>
                  </a:schemeClr>
                </a:solidFill>
                <a:latin typeface="Calibri" panose="020F0502020204030204" pitchFamily="34" charset="0"/>
                <a:cs typeface="Calibri" panose="020F0502020204030204" pitchFamily="34" charset="0"/>
              </a:rPr>
              <a:t> of the marketplace guides the self-interest of individuals into social well-being.</a:t>
            </a:r>
          </a:p>
          <a:p>
            <a:pPr>
              <a:buFont typeface="Arial" pitchFamily="34" charset="0"/>
              <a:buNone/>
            </a:pPr>
            <a:endParaRPr lang="en-US" sz="3000" i="1" dirty="0">
              <a:solidFill>
                <a:schemeClr val="tx1">
                  <a:alpha val="80000"/>
                </a:schemeClr>
              </a:solidFill>
              <a:latin typeface="Calibri" panose="020F0502020204030204" pitchFamily="34" charset="0"/>
              <a:cs typeface="Calibri" panose="020F0502020204030204" pitchFamily="34" charset="0"/>
            </a:endParaRPr>
          </a:p>
          <a:p>
            <a:pPr>
              <a:buFont typeface="Arial" pitchFamily="34" charset="0"/>
              <a:buNone/>
            </a:pPr>
            <a:r>
              <a:rPr lang="en-US" sz="3000" i="0" dirty="0">
                <a:solidFill>
                  <a:schemeClr val="tx1">
                    <a:alpha val="80000"/>
                  </a:schemeClr>
                </a:solidFill>
                <a:latin typeface="Calibri" panose="020F0502020204030204" pitchFamily="34" charset="0"/>
                <a:cs typeface="Calibri" panose="020F0502020204030204" pitchFamily="34" charset="0"/>
              </a:rPr>
              <a:t>Marginal Choice:</a:t>
            </a:r>
          </a:p>
          <a:p>
            <a:pPr marL="0" indent="0">
              <a:buFont typeface="Arial" panose="020B0604020202020204" pitchFamily="34" charset="0"/>
              <a:buChar char="•"/>
            </a:pPr>
            <a:r>
              <a:rPr lang="en-US" sz="3000" dirty="0">
                <a:solidFill>
                  <a:schemeClr val="tx1">
                    <a:alpha val="80000"/>
                  </a:schemeClr>
                </a:solidFill>
                <a:latin typeface="Calibri" panose="020F0502020204030204" pitchFamily="34" charset="0"/>
                <a:cs typeface="Calibri" panose="020F0502020204030204" pitchFamily="34" charset="0"/>
              </a:rPr>
              <a:t>The process of making choices in increments.</a:t>
            </a:r>
          </a:p>
          <a:p>
            <a:pPr marL="0" indent="0">
              <a:buFont typeface="Arial" panose="020B0604020202020204" pitchFamily="34" charset="0"/>
              <a:buChar char="•"/>
            </a:pPr>
            <a:r>
              <a:rPr lang="en-US" sz="3000" dirty="0">
                <a:solidFill>
                  <a:schemeClr val="tx1">
                    <a:alpha val="80000"/>
                  </a:schemeClr>
                </a:solidFill>
                <a:latin typeface="Calibri" panose="020F0502020204030204" pitchFamily="34" charset="0"/>
                <a:cs typeface="Calibri" panose="020F0502020204030204" pitchFamily="34" charset="0"/>
              </a:rPr>
              <a:t>Looking at the benefits and costs of doing a little bit more, or less, of an activity.</a:t>
            </a:r>
          </a:p>
          <a:p>
            <a:pPr lvl="1"/>
            <a:r>
              <a:rPr lang="en-US" sz="2400" dirty="0">
                <a:solidFill>
                  <a:schemeClr val="tx1">
                    <a:alpha val="80000"/>
                  </a:schemeClr>
                </a:solidFill>
                <a:latin typeface="Calibri" panose="020F0502020204030204" pitchFamily="34" charset="0"/>
                <a:cs typeface="Calibri" panose="020F0502020204030204" pitchFamily="34" charset="0"/>
              </a:rPr>
              <a:t>Should I produce one more unit of output?</a:t>
            </a:r>
          </a:p>
          <a:p>
            <a:pPr lvl="1"/>
            <a:r>
              <a:rPr lang="en-US" sz="2400" dirty="0">
                <a:solidFill>
                  <a:schemeClr val="tx1">
                    <a:alpha val="80000"/>
                  </a:schemeClr>
                </a:solidFill>
                <a:latin typeface="Calibri" panose="020F0502020204030204" pitchFamily="34" charset="0"/>
                <a:cs typeface="Calibri" panose="020F0502020204030204" pitchFamily="34" charset="0"/>
              </a:rPr>
              <a:t>Should I study one more hour for the exam?</a:t>
            </a:r>
          </a:p>
          <a:p>
            <a:endParaRPr lang="en-US" dirty="0"/>
          </a:p>
        </p:txBody>
      </p:sp>
      <p:sp>
        <p:nvSpPr>
          <p:cNvPr id="4" name="Slide Number Placeholder 3"/>
          <p:cNvSpPr>
            <a:spLocks noGrp="1"/>
          </p:cNvSpPr>
          <p:nvPr>
            <p:ph type="sldNum" sz="quarter" idx="5"/>
          </p:nvPr>
        </p:nvSpPr>
        <p:spPr/>
        <p:txBody>
          <a:bodyPr/>
          <a:lstStyle/>
          <a:p>
            <a:fld id="{39650C93-83D2-405D-9E75-86C7E605E587}" type="slidenum">
              <a:rPr lang="en-US" smtClean="0"/>
              <a:t>15</a:t>
            </a:fld>
            <a:endParaRPr lang="en-US"/>
          </a:p>
        </p:txBody>
      </p:sp>
    </p:spTree>
    <p:extLst>
      <p:ext uri="{BB962C8B-B14F-4D97-AF65-F5344CB8AC3E}">
        <p14:creationId xmlns:p14="http://schemas.microsoft.com/office/powerpoint/2010/main" val="256289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F5C4-0752-60D2-AF51-0BAADBFDE9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5CE54-D082-4A92-6F16-B8189FAEE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64416C-137E-9597-DD20-41CF4D841BA4}"/>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6970A871-368F-4DEC-8A8E-DA2D1B0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609B2-F366-67F6-9C64-2EE7D39AB440}"/>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367376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5B55-2428-64D3-9BAD-F3E53FE5EE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E1D42B-179E-205E-48E3-E1BB7E9C17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A1079-67E2-20A1-3313-8843FB254A07}"/>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AACCB0D7-1608-CF6F-103E-416B27AB3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A3A36-4EF8-C809-ABA6-A81DA6B04ABC}"/>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9997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82C9F-9A99-E169-BF1F-DD8AC4B7A7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55E559-51D7-768A-EA75-C040557AD7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58969-1FC5-EC64-BE32-D5BD23047D11}"/>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3DBB73F7-2980-7B04-2763-56242C460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3A014-F51D-4D6A-3404-1A84A512F4A8}"/>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462366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05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183460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569538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2055160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2747204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288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639215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85584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275A1-22C9-F16E-9777-129CB914E1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4DB713-B12D-8BFB-A242-715CCEDB55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E41F3-DEE6-08C6-B116-9DE01783411B}"/>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82A314C9-9754-C759-6FFB-FD8A95569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C91A0-0BDC-E5AE-C563-DA06DDB80443}"/>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1847464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899177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3451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3861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570073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4291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309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43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44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75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399F-3234-C52C-EA43-93A2B54AF7A7}"/>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E2A2C4A-90FB-08CC-53E1-9284EA69E85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33F8462-959F-35A8-4525-32AAAECA6630}"/>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5" name="Footer Placeholder 4">
            <a:extLst>
              <a:ext uri="{FF2B5EF4-FFF2-40B4-BE49-F238E27FC236}">
                <a16:creationId xmlns:a16="http://schemas.microsoft.com/office/drawing/2014/main" id="{0CA86975-5290-138B-CA65-53A6FB78A0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05AD6D-B5B5-DA66-82A4-73A9B536230D}"/>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22535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B90D-515C-B862-3A1C-979553CCAF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CD8D30-325B-1B58-6C68-06FE928067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74F1C1-1381-E711-4063-7E0AA0E15703}"/>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BE2049DF-3D20-BDD6-3F80-1110D2AA8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00FB5-ECE5-421B-4C9B-B050CC71B154}"/>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3172714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2005-A0B4-0D64-2EF7-D84C150D5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7B6EC-F9EE-A86A-E9BB-4CF78628C5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9DA38-A54A-E362-8293-9D22624B03D4}"/>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5" name="Footer Placeholder 4">
            <a:extLst>
              <a:ext uri="{FF2B5EF4-FFF2-40B4-BE49-F238E27FC236}">
                <a16:creationId xmlns:a16="http://schemas.microsoft.com/office/drawing/2014/main" id="{D879F04C-D1A5-DFEF-784D-BFB065CC1D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B6927D-5473-F30C-6A80-07BB433603BA}"/>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3861326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5379-6CFB-FCDB-8CA5-2C59E6E7F99D}"/>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B4E7F90-DF41-5BCD-ED0B-A67D1921FEFB}"/>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DDCA5-CBD9-1A3F-9D98-8CD2C57F15B0}"/>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5" name="Footer Placeholder 4">
            <a:extLst>
              <a:ext uri="{FF2B5EF4-FFF2-40B4-BE49-F238E27FC236}">
                <a16:creationId xmlns:a16="http://schemas.microsoft.com/office/drawing/2014/main" id="{EC158C06-7DDB-8954-A61B-33EB0B464A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FB8B20-FA56-9DD3-8B1F-1ACFB07F82B4}"/>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1118368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7F36-DF15-83C7-2158-A47251AD28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97D8D8-776F-CD42-22E4-290AB598E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DCB36-DC34-39A2-D6E6-DEBAF420AD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D16165-8C8E-5DDC-6454-5892B4BAC789}"/>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6" name="Footer Placeholder 5">
            <a:extLst>
              <a:ext uri="{FF2B5EF4-FFF2-40B4-BE49-F238E27FC236}">
                <a16:creationId xmlns:a16="http://schemas.microsoft.com/office/drawing/2014/main" id="{BA8D2626-5C15-2B75-A697-5F34ABE82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DC6F69-FDBB-C076-CF47-B26DEDAECF67}"/>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2584472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3250-25F7-7DCE-6AFF-87896E970EF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B7EDB-1AA5-C0A6-44CA-5F9240E7EA1C}"/>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1E84C-B762-0AD3-F551-37CADC4C6E5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FECA0-6461-24B4-BDF3-877F8322271B}"/>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7A7A11D-20E6-6207-660B-C833CF75B7F1}"/>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8D7112-07AF-52AB-894F-0815BA5ABC4E}"/>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8" name="Footer Placeholder 7">
            <a:extLst>
              <a:ext uri="{FF2B5EF4-FFF2-40B4-BE49-F238E27FC236}">
                <a16:creationId xmlns:a16="http://schemas.microsoft.com/office/drawing/2014/main" id="{D684FC9E-2D43-F7E5-EC4D-843B6E8610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439C96E-F506-9D4B-F4E0-1B72F58D27FB}"/>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36073983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8131-55F1-D1C8-03D2-865244AD07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A417AB-EC54-0686-D994-EDE7926883B4}"/>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4" name="Footer Placeholder 3">
            <a:extLst>
              <a:ext uri="{FF2B5EF4-FFF2-40B4-BE49-F238E27FC236}">
                <a16:creationId xmlns:a16="http://schemas.microsoft.com/office/drawing/2014/main" id="{73955179-CE7A-E974-ECCC-FFDE0307AD9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B7267FC-4080-892F-28CE-977C8AAEA76B}"/>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2351450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75AA9-5D89-0D80-9A01-F98528261762}"/>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3" name="Footer Placeholder 2">
            <a:extLst>
              <a:ext uri="{FF2B5EF4-FFF2-40B4-BE49-F238E27FC236}">
                <a16:creationId xmlns:a16="http://schemas.microsoft.com/office/drawing/2014/main" id="{221D1ABF-A7A3-43E8-7B71-8C200AA6034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637769-ABC2-53AC-D7A0-74C7F48D03CE}"/>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182210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A9B1-9885-AB0D-CDB0-B327C9865AB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2BEF8DA-F5C1-9D27-E6F4-48181178AA39}"/>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0FE0BC-D28B-94C9-D1C4-4AECEEF5DA4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8EF5FE4-C45E-0F71-EDB4-57EE1794ED56}"/>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6" name="Footer Placeholder 5">
            <a:extLst>
              <a:ext uri="{FF2B5EF4-FFF2-40B4-BE49-F238E27FC236}">
                <a16:creationId xmlns:a16="http://schemas.microsoft.com/office/drawing/2014/main" id="{DD73D22F-0749-F38A-C718-0EAA36D2BC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26A794-D89E-3BA8-7E54-841F9144FFAC}"/>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4249034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014D-DC07-9E40-BCB3-7DF35B464530}"/>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3CC5162-2712-7E0B-1264-B9C7189D4AD7}"/>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80D7B8C-6B6E-A52B-7A1D-27A5FFCA6C8D}"/>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E9146E-82E2-07A5-A0B4-0A5DF573A11A}"/>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6" name="Footer Placeholder 5">
            <a:extLst>
              <a:ext uri="{FF2B5EF4-FFF2-40B4-BE49-F238E27FC236}">
                <a16:creationId xmlns:a16="http://schemas.microsoft.com/office/drawing/2014/main" id="{11AC3147-14F1-D381-0392-01D58251316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597FBD-1F66-5E59-9408-2D053E27BEF6}"/>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3113403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8EE6-1156-5B48-DDEC-7324AC794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C4D0E-3338-3147-6A62-D32C02FDA4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2989E-8A2C-1218-B76C-8D21D92C02BB}"/>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5" name="Footer Placeholder 4">
            <a:extLst>
              <a:ext uri="{FF2B5EF4-FFF2-40B4-BE49-F238E27FC236}">
                <a16:creationId xmlns:a16="http://schemas.microsoft.com/office/drawing/2014/main" id="{0865FC0D-8E13-21CD-3ABC-67448E9296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1F4E9E-70D1-3966-3587-FBE50413148A}"/>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453792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AFB4B-F1BA-9FDB-B444-F1318145B25C}"/>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037C65-85C1-7F61-6895-18558BE64398}"/>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F8CE7-E4ED-4786-A26B-406B69199E49}"/>
              </a:ext>
            </a:extLst>
          </p:cNvPr>
          <p:cNvSpPr>
            <a:spLocks noGrp="1"/>
          </p:cNvSpPr>
          <p:nvPr>
            <p:ph type="dt" sz="half" idx="10"/>
          </p:nvPr>
        </p:nvSpPr>
        <p:spPr/>
        <p:txBody>
          <a:bodyPr/>
          <a:lstStyle/>
          <a:p>
            <a:fld id="{B2E2E2B7-1170-4EF8-BD52-BD2A94AB1979}" type="datetimeFigureOut">
              <a:rPr lang="en-US" smtClean="0"/>
              <a:pPr/>
              <a:t>8/27/2025</a:t>
            </a:fld>
            <a:endParaRPr lang="en-US" dirty="0"/>
          </a:p>
        </p:txBody>
      </p:sp>
      <p:sp>
        <p:nvSpPr>
          <p:cNvPr id="5" name="Footer Placeholder 4">
            <a:extLst>
              <a:ext uri="{FF2B5EF4-FFF2-40B4-BE49-F238E27FC236}">
                <a16:creationId xmlns:a16="http://schemas.microsoft.com/office/drawing/2014/main" id="{94528D7F-F81B-115D-73E3-BDF7CF7393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F417A0-13D4-8A20-03D5-2D88FE057966}"/>
              </a:ext>
            </a:extLst>
          </p:cNvPr>
          <p:cNvSpPr>
            <a:spLocks noGrp="1"/>
          </p:cNvSpPr>
          <p:nvPr>
            <p:ph type="sldNum" sz="quarter" idx="12"/>
          </p:nvPr>
        </p:nvSpPr>
        <p:spPr/>
        <p:txBody>
          <a:bodyPr/>
          <a:lstStyle/>
          <a:p>
            <a:fld id="{74AA3976-2E47-4B59-B12C-29DE211E4AA3}" type="slidenum">
              <a:rPr lang="en-US" smtClean="0"/>
              <a:pPr/>
              <a:t>‹#›</a:t>
            </a:fld>
            <a:endParaRPr lang="en-US" dirty="0"/>
          </a:p>
        </p:txBody>
      </p:sp>
    </p:spTree>
    <p:extLst>
      <p:ext uri="{BB962C8B-B14F-4D97-AF65-F5344CB8AC3E}">
        <p14:creationId xmlns:p14="http://schemas.microsoft.com/office/powerpoint/2010/main" val="407783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1F1C-C43A-F3FF-AFED-C11CC7E9A5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973E4-D5A2-F961-2360-A33D9CE97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7A2FCA-97A0-31C7-3558-6CF4C57B9D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06D7F-4460-966E-ADA2-D3C883091D80}"/>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6" name="Footer Placeholder 5">
            <a:extLst>
              <a:ext uri="{FF2B5EF4-FFF2-40B4-BE49-F238E27FC236}">
                <a16:creationId xmlns:a16="http://schemas.microsoft.com/office/drawing/2014/main" id="{A7693D7A-3461-DF2C-2C75-B8CEC16BD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CFED6C-6414-FE63-48C2-30990A89AB42}"/>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1680951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978" y="2130426"/>
            <a:ext cx="7774425" cy="1470025"/>
          </a:xfrm>
        </p:spPr>
        <p:txBody>
          <a:bodyPr/>
          <a:lstStyle/>
          <a:p>
            <a:r>
              <a:rPr lang="en-US"/>
              <a:t>Click to edit Master title style</a:t>
            </a:r>
          </a:p>
        </p:txBody>
      </p:sp>
      <p:sp>
        <p:nvSpPr>
          <p:cNvPr id="3" name="Subtitle 2"/>
          <p:cNvSpPr>
            <a:spLocks noGrp="1"/>
          </p:cNvSpPr>
          <p:nvPr>
            <p:ph type="subTitle" idx="1"/>
          </p:nvPr>
        </p:nvSpPr>
        <p:spPr>
          <a:xfrm>
            <a:off x="1371957" y="3886200"/>
            <a:ext cx="640246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41859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2284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501" y="4406901"/>
            <a:ext cx="77744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501" y="2906713"/>
            <a:ext cx="777442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482502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19"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411"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605636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319" y="1535113"/>
            <a:ext cx="40412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319" y="2174875"/>
            <a:ext cx="40412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235" y="1535113"/>
            <a:ext cx="4042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235" y="2174875"/>
            <a:ext cx="404282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6375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702837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0018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19" y="273050"/>
            <a:ext cx="300909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981" y="273051"/>
            <a:ext cx="511308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319" y="1435101"/>
            <a:ext cx="300909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84957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755" y="4800600"/>
            <a:ext cx="5487829"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755" y="612775"/>
            <a:ext cx="548782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755" y="5367338"/>
            <a:ext cx="548782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42377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9890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410F-AF43-1F42-9D8B-12DB4F3B1B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66F9F-0D9C-5E40-FE2D-446CAF8A13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133423-1290-2358-CA80-24A6D21AD6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EF4D5-DCAF-E545-0347-C787981215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B4D28-83B7-4D4D-E662-A412A9B70C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0CD896-66B0-7E6A-506E-E4313F4318EF}"/>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8" name="Footer Placeholder 7">
            <a:extLst>
              <a:ext uri="{FF2B5EF4-FFF2-40B4-BE49-F238E27FC236}">
                <a16:creationId xmlns:a16="http://schemas.microsoft.com/office/drawing/2014/main" id="{9BA3CF4B-89BF-4966-B2CB-9DBB1422E0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1E604-83D6-811E-289D-7E45DF0AA378}"/>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3343252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1127" y="274639"/>
            <a:ext cx="205793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19" y="274639"/>
            <a:ext cx="6021368"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56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9F11-F4D8-0451-92E7-E30917A55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0E4DC-D8EA-C585-A4EA-428CD757D356}"/>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4" name="Footer Placeholder 3">
            <a:extLst>
              <a:ext uri="{FF2B5EF4-FFF2-40B4-BE49-F238E27FC236}">
                <a16:creationId xmlns:a16="http://schemas.microsoft.com/office/drawing/2014/main" id="{B2FA77D7-AA0C-2CB5-8064-23EC09889A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707D08-FB85-2371-8D0F-C6FAE9A25449}"/>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3225591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65A0D8-A47A-07B8-6F7D-172708DCBC80}"/>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3" name="Footer Placeholder 2">
            <a:extLst>
              <a:ext uri="{FF2B5EF4-FFF2-40B4-BE49-F238E27FC236}">
                <a16:creationId xmlns:a16="http://schemas.microsoft.com/office/drawing/2014/main" id="{1CA2A758-149A-9F55-A489-90A1F283F5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BF475C-374F-B403-6012-0EDA71B2CE30}"/>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46282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59BE-A13C-9209-8DE9-B785B968F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7A40B-DB77-577F-5021-3A09953FF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9E1F1-6FAE-ED72-39E6-6102DC78C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DC723-8C12-4F27-B1EB-3F8C71C82CEE}"/>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6" name="Footer Placeholder 5">
            <a:extLst>
              <a:ext uri="{FF2B5EF4-FFF2-40B4-BE49-F238E27FC236}">
                <a16:creationId xmlns:a16="http://schemas.microsoft.com/office/drawing/2014/main" id="{84C9488A-97BC-A4A8-3794-EA0EEB9D0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39661-E57A-EF15-E56F-54EF079AD925}"/>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75857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A3E3-A81C-64E7-CE07-7AB0965CF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183822-36A4-034E-8BF2-454573767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4C0396-B045-B3CE-74AD-8E9336F03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3A2FD-734A-2AFD-1A2F-1BD69C2E9025}"/>
              </a:ext>
            </a:extLst>
          </p:cNvPr>
          <p:cNvSpPr>
            <a:spLocks noGrp="1"/>
          </p:cNvSpPr>
          <p:nvPr>
            <p:ph type="dt" sz="half" idx="10"/>
          </p:nvPr>
        </p:nvSpPr>
        <p:spPr/>
        <p:txBody>
          <a:bodyPr/>
          <a:lstStyle/>
          <a:p>
            <a:fld id="{C05CFFF0-4A7C-4244-B72E-625787B7CD24}" type="datetimeFigureOut">
              <a:rPr lang="en-US" smtClean="0"/>
              <a:t>8/27/2025</a:t>
            </a:fld>
            <a:endParaRPr lang="en-US"/>
          </a:p>
        </p:txBody>
      </p:sp>
      <p:sp>
        <p:nvSpPr>
          <p:cNvPr id="6" name="Footer Placeholder 5">
            <a:extLst>
              <a:ext uri="{FF2B5EF4-FFF2-40B4-BE49-F238E27FC236}">
                <a16:creationId xmlns:a16="http://schemas.microsoft.com/office/drawing/2014/main" id="{1D014B2E-0A59-6D7F-0EB7-580DF4A93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647653-6596-D34E-8A24-B199FE59DFE3}"/>
              </a:ext>
            </a:extLst>
          </p:cNvPr>
          <p:cNvSpPr>
            <a:spLocks noGrp="1"/>
          </p:cNvSpPr>
          <p:nvPr>
            <p:ph type="sldNum" sz="quarter" idx="12"/>
          </p:nvPr>
        </p:nvSpPr>
        <p:spPr/>
        <p:txBody>
          <a:bodyPr/>
          <a:lstStyle/>
          <a:p>
            <a:fld id="{997BF32F-CD4C-46F6-9B8F-38539DD34257}" type="slidenum">
              <a:rPr lang="en-US" smtClean="0"/>
              <a:t>‹#›</a:t>
            </a:fld>
            <a:endParaRPr lang="en-US"/>
          </a:p>
        </p:txBody>
      </p:sp>
    </p:spTree>
    <p:extLst>
      <p:ext uri="{BB962C8B-B14F-4D97-AF65-F5344CB8AC3E}">
        <p14:creationId xmlns:p14="http://schemas.microsoft.com/office/powerpoint/2010/main" val="246797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4FD57-A295-5666-3CD3-1506602A3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87B34D-5ABC-DE9F-9646-9C49D0DBD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32E26-E037-0FB8-6309-86E471481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5CFFF0-4A7C-4244-B72E-625787B7CD24}" type="datetimeFigureOut">
              <a:rPr lang="en-US" smtClean="0"/>
              <a:t>8/27/2025</a:t>
            </a:fld>
            <a:endParaRPr lang="en-US"/>
          </a:p>
        </p:txBody>
      </p:sp>
      <p:sp>
        <p:nvSpPr>
          <p:cNvPr id="5" name="Footer Placeholder 4">
            <a:extLst>
              <a:ext uri="{FF2B5EF4-FFF2-40B4-BE49-F238E27FC236}">
                <a16:creationId xmlns:a16="http://schemas.microsoft.com/office/drawing/2014/main" id="{CE9F278D-02EF-0AAD-AD39-28AE857F99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9CB7722-080D-0149-5264-681346DD0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7BF32F-CD4C-46F6-9B8F-38539DD34257}" type="slidenum">
              <a:rPr lang="en-US" smtClean="0"/>
              <a:t>‹#›</a:t>
            </a:fld>
            <a:endParaRPr lang="en-US"/>
          </a:p>
        </p:txBody>
      </p:sp>
    </p:spTree>
    <p:extLst>
      <p:ext uri="{BB962C8B-B14F-4D97-AF65-F5344CB8AC3E}">
        <p14:creationId xmlns:p14="http://schemas.microsoft.com/office/powerpoint/2010/main" val="348736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2642525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E66D0-C23D-BF6C-B3E4-43773C13DE9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21111-179F-CD06-93AF-FB9AA9CE64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C0E1D-BEAB-6382-730C-3EF1D96E3FD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E2E2B7-1170-4EF8-BD52-BD2A94AB1979}" type="datetimeFigureOut">
              <a:rPr lang="en-US" smtClean="0"/>
              <a:pPr/>
              <a:t>8/27/2025</a:t>
            </a:fld>
            <a:endParaRPr lang="en-US"/>
          </a:p>
        </p:txBody>
      </p:sp>
      <p:sp>
        <p:nvSpPr>
          <p:cNvPr id="5" name="Footer Placeholder 4">
            <a:extLst>
              <a:ext uri="{FF2B5EF4-FFF2-40B4-BE49-F238E27FC236}">
                <a16:creationId xmlns:a16="http://schemas.microsoft.com/office/drawing/2014/main" id="{D9DEB8CF-DB89-BA1D-528F-5D45BDD7D492}"/>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EFE0E1-30D7-F943-07AA-AC97164C2FE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4AA3976-2E47-4B59-B12C-29DE211E4AA3}" type="slidenum">
              <a:rPr lang="en-US" smtClean="0"/>
              <a:pPr/>
              <a:t>‹#›</a:t>
            </a:fld>
            <a:endParaRPr lang="en-US"/>
          </a:p>
        </p:txBody>
      </p:sp>
    </p:spTree>
    <p:extLst>
      <p:ext uri="{BB962C8B-B14F-4D97-AF65-F5344CB8AC3E}">
        <p14:creationId xmlns:p14="http://schemas.microsoft.com/office/powerpoint/2010/main" val="37220440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319" y="274638"/>
            <a:ext cx="823174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319" y="1600201"/>
            <a:ext cx="823174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319" y="6356351"/>
            <a:ext cx="213415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8/27/2025</a:t>
            </a:fld>
            <a:endParaRPr lang="en-US"/>
          </a:p>
        </p:txBody>
      </p:sp>
      <p:sp>
        <p:nvSpPr>
          <p:cNvPr id="5" name="Footer Placeholder 4"/>
          <p:cNvSpPr>
            <a:spLocks noGrp="1"/>
          </p:cNvSpPr>
          <p:nvPr>
            <p:ph type="ftr" sz="quarter" idx="3"/>
          </p:nvPr>
        </p:nvSpPr>
        <p:spPr>
          <a:xfrm>
            <a:off x="3125014" y="6356351"/>
            <a:ext cx="289635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4907" y="6356351"/>
            <a:ext cx="213415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441431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1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6.xml"/><Relationship Id="rId5" Type="http://schemas.openxmlformats.org/officeDocument/2006/relationships/image" Target="../media/image1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image" Target="../media/image1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6.xml"/><Relationship Id="rId5" Type="http://schemas.openxmlformats.org/officeDocument/2006/relationships/image" Target="../media/image1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6.xml"/><Relationship Id="rId5" Type="http://schemas.openxmlformats.org/officeDocument/2006/relationships/image" Target="../media/image1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image" Target="../media/image2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2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6.xml"/><Relationship Id="rId5" Type="http://schemas.openxmlformats.org/officeDocument/2006/relationships/image" Target="../media/image2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6.xml"/><Relationship Id="rId5" Type="http://schemas.openxmlformats.org/officeDocument/2006/relationships/image" Target="../media/image2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6.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jpeg"/><Relationship Id="rId1" Type="http://schemas.openxmlformats.org/officeDocument/2006/relationships/slideLayout" Target="../slideLayouts/slideLayout35.xml"/><Relationship Id="rId5" Type="http://schemas.microsoft.com/office/2007/relationships/hdphoto" Target="../media/hdphoto2.wdp"/><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5.xml"/><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58.jpe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5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12C30-6119-F5A5-8AD9-355F2613441F}"/>
            </a:ext>
          </a:extLst>
        </p:cNvPr>
        <p:cNvGrpSpPr/>
        <p:nvPr/>
      </p:nvGrpSpPr>
      <p:grpSpPr>
        <a:xfrm>
          <a:off x="0" y="0"/>
          <a:ext cx="0" cy="0"/>
          <a:chOff x="0" y="0"/>
          <a:chExt cx="0" cy="0"/>
        </a:xfrm>
      </p:grpSpPr>
      <p:pic>
        <p:nvPicPr>
          <p:cNvPr id="1026" name="Picture 2" descr="Treasure map Photos - Download Free High-Quality Pictures | Freepik">
            <a:extLst>
              <a:ext uri="{FF2B5EF4-FFF2-40B4-BE49-F238E27FC236}">
                <a16:creationId xmlns:a16="http://schemas.microsoft.com/office/drawing/2014/main" id="{FB180B1C-7057-B88A-9B6D-2243E4AF2E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81B0D5-A78F-E128-6A01-B81EF9062352}"/>
              </a:ext>
            </a:extLst>
          </p:cNvPr>
          <p:cNvSpPr>
            <a:spLocks noGrp="1"/>
          </p:cNvSpPr>
          <p:nvPr>
            <p:ph type="ctrTitle"/>
          </p:nvPr>
        </p:nvSpPr>
        <p:spPr>
          <a:xfrm>
            <a:off x="1524000" y="2604303"/>
            <a:ext cx="9144000" cy="1076446"/>
          </a:xfrm>
          <a:solidFill>
            <a:schemeClr val="bg1">
              <a:alpha val="70000"/>
            </a:schemeClr>
          </a:solidFill>
          <a:effectLst>
            <a:softEdge rad="127000"/>
          </a:effectLst>
        </p:spPr>
        <p:txBody>
          <a:bodyPr>
            <a:normAutofit/>
          </a:bodyPr>
          <a:lstStyle/>
          <a:p>
            <a:r>
              <a:rPr lang="en-US" sz="5500" b="1" dirty="0">
                <a:ln>
                  <a:solidFill>
                    <a:schemeClr val="tx1"/>
                  </a:solidFill>
                </a:ln>
                <a:solidFill>
                  <a:srgbClr val="663300"/>
                </a:solidFill>
                <a:effectLst>
                  <a:outerShdw blurRad="50800" dist="38100" dir="18900000" algn="bl" rotWithShape="0">
                    <a:prstClr val="black">
                      <a:alpha val="40000"/>
                    </a:prstClr>
                  </a:outerShdw>
                </a:effectLst>
                <a:latin typeface="+mn-lt"/>
              </a:rPr>
              <a:t>FUNDAMENTALS I:</a:t>
            </a:r>
          </a:p>
        </p:txBody>
      </p:sp>
      <p:sp>
        <p:nvSpPr>
          <p:cNvPr id="3" name="Subtitle 2">
            <a:extLst>
              <a:ext uri="{FF2B5EF4-FFF2-40B4-BE49-F238E27FC236}">
                <a16:creationId xmlns:a16="http://schemas.microsoft.com/office/drawing/2014/main" id="{459A1191-AF9C-8D54-00AC-99C6957CE9D7}"/>
              </a:ext>
            </a:extLst>
          </p:cNvPr>
          <p:cNvSpPr>
            <a:spLocks noGrp="1"/>
          </p:cNvSpPr>
          <p:nvPr>
            <p:ph type="subTitle" idx="1"/>
          </p:nvPr>
        </p:nvSpPr>
        <p:spPr>
          <a:xfrm>
            <a:off x="1524000" y="3429000"/>
            <a:ext cx="9144000" cy="934656"/>
          </a:xfrm>
          <a:solidFill>
            <a:schemeClr val="bg1">
              <a:alpha val="70000"/>
            </a:schemeClr>
          </a:solidFill>
          <a:effectLst>
            <a:softEdge rad="127000"/>
          </a:effectLst>
        </p:spPr>
        <p:txBody>
          <a:bodyPr>
            <a:normAutofit/>
          </a:bodyPr>
          <a:lstStyle/>
          <a:p>
            <a:endParaRPr lang="en-US" sz="1400" b="1" dirty="0">
              <a:ln>
                <a:solidFill>
                  <a:schemeClr val="tx1"/>
                </a:solidFill>
              </a:ln>
              <a:solidFill>
                <a:srgbClr val="663300"/>
              </a:solidFill>
              <a:effectLst>
                <a:outerShdw blurRad="50800" dist="38100" dir="18900000" algn="bl" rotWithShape="0">
                  <a:prstClr val="black">
                    <a:alpha val="40000"/>
                  </a:prstClr>
                </a:outerShdw>
              </a:effectLst>
            </a:endParaRPr>
          </a:p>
          <a:p>
            <a:r>
              <a:rPr lang="en-US" sz="2800" b="1" dirty="0">
                <a:ln>
                  <a:solidFill>
                    <a:schemeClr val="tx1"/>
                  </a:solidFill>
                </a:ln>
                <a:solidFill>
                  <a:srgbClr val="663300"/>
                </a:solidFill>
                <a:effectLst>
                  <a:outerShdw blurRad="50800" dist="38100" dir="18900000" algn="bl" rotWithShape="0">
                    <a:prstClr val="black">
                      <a:alpha val="40000"/>
                    </a:prstClr>
                  </a:outerShdw>
                </a:effectLst>
              </a:rPr>
              <a:t>WORKING &amp; THINKING LIKE AN ECONOMIST</a:t>
            </a:r>
          </a:p>
        </p:txBody>
      </p:sp>
    </p:spTree>
    <p:extLst>
      <p:ext uri="{BB962C8B-B14F-4D97-AF65-F5344CB8AC3E}">
        <p14:creationId xmlns:p14="http://schemas.microsoft.com/office/powerpoint/2010/main" val="164858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DFF20C14-DF37-42D3-4FBB-37DBB756CA15}"/>
            </a:ext>
          </a:extLst>
        </p:cNvPr>
        <p:cNvGrpSpPr/>
        <p:nvPr/>
      </p:nvGrpSpPr>
      <p:grpSpPr>
        <a:xfrm>
          <a:off x="0" y="0"/>
          <a:ext cx="0" cy="0"/>
          <a:chOff x="0" y="0"/>
          <a:chExt cx="0" cy="0"/>
        </a:xfrm>
      </p:grpSpPr>
      <p:pic>
        <p:nvPicPr>
          <p:cNvPr id="2" name="Picture 1" descr="Treasure map Photos - Download Free High-Quality Pictures | Freepik">
            <a:extLst>
              <a:ext uri="{FF2B5EF4-FFF2-40B4-BE49-F238E27FC236}">
                <a16:creationId xmlns:a16="http://schemas.microsoft.com/office/drawing/2014/main" id="{52A1721D-BA9F-DB1B-F21C-BF6D689ACDFB}"/>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2A8011E-4D71-FB7F-4E78-B7A7700E788D}"/>
              </a:ext>
            </a:extLst>
          </p:cNvPr>
          <p:cNvSpPr txBox="1">
            <a:spLocks/>
          </p:cNvSpPr>
          <p:nvPr/>
        </p:nvSpPr>
        <p:spPr>
          <a:xfrm>
            <a:off x="838199" y="960566"/>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Scarcity </a:t>
            </a:r>
          </a:p>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 </a:t>
            </a:r>
          </a:p>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Poverty</a:t>
            </a:r>
          </a:p>
        </p:txBody>
      </p:sp>
      <p:sp>
        <p:nvSpPr>
          <p:cNvPr id="6" name="Rectangle 5">
            <a:extLst>
              <a:ext uri="{FF2B5EF4-FFF2-40B4-BE49-F238E27FC236}">
                <a16:creationId xmlns:a16="http://schemas.microsoft.com/office/drawing/2014/main" id="{4DD2D42A-F4D3-4D1D-445B-F06C87F748F2}"/>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281098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345EED70-368E-AA03-6346-148E158FE53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DE67893-7526-531A-3892-A68EBDEEBB5C}"/>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92F1C205-5135-447C-AB67-9FF5AB7F0FD9}"/>
              </a:ext>
            </a:extLst>
          </p:cNvPr>
          <p:cNvSpPr txBox="1">
            <a:spLocks/>
          </p:cNvSpPr>
          <p:nvPr/>
        </p:nvSpPr>
        <p:spPr>
          <a:xfrm>
            <a:off x="803774" y="423101"/>
            <a:ext cx="10550025" cy="1182927"/>
          </a:xfrm>
          <a:prstGeom prst="rect">
            <a:avLst/>
          </a:prstGeom>
        </p:spPr>
        <p:txBody>
          <a:bodyPr anchor="b">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Economics as a </a:t>
            </a:r>
            <a:r>
              <a:rPr lang="en-US" sz="6600" b="1" i="1" u="sng"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Positive</a:t>
            </a:r>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 Science</a:t>
            </a:r>
          </a:p>
        </p:txBody>
      </p:sp>
      <p:sp>
        <p:nvSpPr>
          <p:cNvPr id="3" name="Content Placeholder 2">
            <a:extLst>
              <a:ext uri="{FF2B5EF4-FFF2-40B4-BE49-F238E27FC236}">
                <a16:creationId xmlns:a16="http://schemas.microsoft.com/office/drawing/2014/main" id="{1B4C8B68-A375-E258-6EF5-AA6CDDB3A26A}"/>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b="1" i="1" u="sng" dirty="0">
                <a:solidFill>
                  <a:prstClr val="black">
                    <a:alpha val="80000"/>
                  </a:prstClr>
                </a:solidFill>
              </a:rPr>
              <a:t>Positive</a:t>
            </a:r>
            <a:r>
              <a:rPr lang="en-US" dirty="0">
                <a:solidFill>
                  <a:prstClr val="black">
                    <a:alpha val="80000"/>
                  </a:prstClr>
                </a:solidFill>
              </a:rPr>
              <a:t> Statements</a:t>
            </a:r>
          </a:p>
          <a:p>
            <a:pPr marL="571500" lvl="1"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Statements about how things </a:t>
            </a:r>
            <a:r>
              <a:rPr lang="en-US" b="1" i="1" u="sng" dirty="0">
                <a:solidFill>
                  <a:prstClr val="black">
                    <a:alpha val="80000"/>
                  </a:prstClr>
                </a:solidFill>
              </a:rPr>
              <a:t>are</a:t>
            </a:r>
            <a:r>
              <a:rPr lang="en-US" dirty="0">
                <a:solidFill>
                  <a:prstClr val="black">
                    <a:alpha val="80000"/>
                  </a:prstClr>
                </a:solidFill>
              </a:rPr>
              <a:t>.</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b="1" i="1" u="sng" dirty="0">
                <a:solidFill>
                  <a:prstClr val="black">
                    <a:alpha val="80000"/>
                  </a:prstClr>
                </a:solidFill>
              </a:rPr>
              <a:t>Normative</a:t>
            </a:r>
            <a:r>
              <a:rPr lang="en-US" dirty="0">
                <a:solidFill>
                  <a:prstClr val="black">
                    <a:alpha val="80000"/>
                  </a:prstClr>
                </a:solidFill>
              </a:rPr>
              <a:t> Statements</a:t>
            </a:r>
          </a:p>
          <a:p>
            <a:pPr marL="571500" lvl="1"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Statements about how things </a:t>
            </a:r>
            <a:r>
              <a:rPr lang="en-US" b="1" i="1" u="sng" dirty="0">
                <a:solidFill>
                  <a:prstClr val="black">
                    <a:alpha val="80000"/>
                  </a:prstClr>
                </a:solidFill>
              </a:rPr>
              <a:t>ought to be</a:t>
            </a:r>
            <a:r>
              <a:rPr lang="en-US" dirty="0">
                <a:solidFill>
                  <a:prstClr val="black">
                    <a:alpha val="80000"/>
                  </a:prstClr>
                </a:solidFill>
              </a:rPr>
              <a:t>.</a:t>
            </a:r>
          </a:p>
        </p:txBody>
      </p:sp>
    </p:spTree>
    <p:extLst>
      <p:ext uri="{BB962C8B-B14F-4D97-AF65-F5344CB8AC3E}">
        <p14:creationId xmlns:p14="http://schemas.microsoft.com/office/powerpoint/2010/main" val="320017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83DCFBF5-2CFB-CBCF-BEE8-0C70845A535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19B65E9-E1FE-9AC9-867C-C35C6E609FC8}"/>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4" name="Picture 3" descr="A close-up of a text&#10;&#10;Description automatically generated">
            <a:extLst>
              <a:ext uri="{FF2B5EF4-FFF2-40B4-BE49-F238E27FC236}">
                <a16:creationId xmlns:a16="http://schemas.microsoft.com/office/drawing/2014/main" id="{D6599ECC-7E30-EE66-6A52-5178FAD0D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81" y="2186402"/>
            <a:ext cx="11172836" cy="24851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389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E9130AEE-A6A0-70C3-F157-68441B9DA9D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194057A-EBF5-1710-238D-EEEC2A0732A8}"/>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close-up of a text&#10;&#10;Description automatically generated">
            <a:extLst>
              <a:ext uri="{FF2B5EF4-FFF2-40B4-BE49-F238E27FC236}">
                <a16:creationId xmlns:a16="http://schemas.microsoft.com/office/drawing/2014/main" id="{7024CF64-4EE7-8831-0B6F-F22A94987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11" y="2109573"/>
            <a:ext cx="11164376" cy="26388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555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E317B110-628B-D907-C257-30232ACC9653}"/>
            </a:ext>
          </a:extLst>
        </p:cNvPr>
        <p:cNvGrpSpPr/>
        <p:nvPr/>
      </p:nvGrpSpPr>
      <p:grpSpPr>
        <a:xfrm>
          <a:off x="0" y="0"/>
          <a:ext cx="0" cy="0"/>
          <a:chOff x="0" y="0"/>
          <a:chExt cx="0" cy="0"/>
        </a:xfrm>
      </p:grpSpPr>
      <p:pic>
        <p:nvPicPr>
          <p:cNvPr id="2" name="Picture 1" descr="Treasure map Photos - Download Free High-Quality Pictures | Freepik">
            <a:extLst>
              <a:ext uri="{FF2B5EF4-FFF2-40B4-BE49-F238E27FC236}">
                <a16:creationId xmlns:a16="http://schemas.microsoft.com/office/drawing/2014/main" id="{BCC72A5A-7532-EAFB-8D0D-39AD24C51C08}"/>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5466C9A-2905-3E9D-8E50-61E6A116365D}"/>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Value is SUBJECTIVE</a:t>
            </a:r>
          </a:p>
        </p:txBody>
      </p:sp>
      <p:sp>
        <p:nvSpPr>
          <p:cNvPr id="6" name="Rectangle 5">
            <a:extLst>
              <a:ext uri="{FF2B5EF4-FFF2-40B4-BE49-F238E27FC236}">
                <a16:creationId xmlns:a16="http://schemas.microsoft.com/office/drawing/2014/main" id="{F38C3263-0784-F110-FF57-218D540E265C}"/>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155108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C777C511-622D-91E0-ED22-2123F5CFD66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18E6528-4C27-8F2F-C039-F9702F4AF9D0}"/>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66E45E6F-1A62-DB97-4BF7-6769C08A15E8}"/>
              </a:ext>
            </a:extLst>
          </p:cNvPr>
          <p:cNvSpPr txBox="1">
            <a:spLocks/>
          </p:cNvSpPr>
          <p:nvPr/>
        </p:nvSpPr>
        <p:spPr>
          <a:xfrm>
            <a:off x="555585" y="423101"/>
            <a:ext cx="11304607" cy="1182927"/>
          </a:xfrm>
          <a:prstGeom prst="rect">
            <a:avLst/>
          </a:prstGeom>
        </p:spPr>
        <p:txBody>
          <a:bodyPr anchor="b">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5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Assumptions of Human Choice/Action</a:t>
            </a:r>
          </a:p>
        </p:txBody>
      </p:sp>
      <p:sp>
        <p:nvSpPr>
          <p:cNvPr id="3" name="Content Placeholder 2">
            <a:extLst>
              <a:ext uri="{FF2B5EF4-FFF2-40B4-BE49-F238E27FC236}">
                <a16:creationId xmlns:a16="http://schemas.microsoft.com/office/drawing/2014/main" id="{6BB323DA-075E-652C-6563-6C21973F74CF}"/>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Individuals are </a:t>
            </a:r>
            <a:r>
              <a:rPr lang="en-US" b="1" i="1" dirty="0">
                <a:solidFill>
                  <a:prstClr val="black">
                    <a:alpha val="80000"/>
                  </a:prstClr>
                </a:solidFill>
              </a:rPr>
              <a:t>rational</a:t>
            </a:r>
            <a:r>
              <a:rPr lang="en-US" dirty="0">
                <a:solidFill>
                  <a:prstClr val="black">
                    <a:alpha val="80000"/>
                  </a:prstClr>
                </a:solidFill>
              </a:rPr>
              <a:t> (economizing).</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Individuals are </a:t>
            </a:r>
            <a:r>
              <a:rPr lang="en-US" b="1" i="1" dirty="0">
                <a:solidFill>
                  <a:prstClr val="black">
                    <a:alpha val="80000"/>
                  </a:prstClr>
                </a:solidFill>
              </a:rPr>
              <a:t>self-interested</a:t>
            </a:r>
            <a:r>
              <a:rPr lang="en-US" dirty="0">
                <a:solidFill>
                  <a:prstClr val="black">
                    <a:alpha val="80000"/>
                  </a:prstClr>
                </a:solidFill>
              </a:rPr>
              <a:t>.</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Individuals make choices </a:t>
            </a:r>
            <a:r>
              <a:rPr lang="en-US" b="1" i="1" dirty="0">
                <a:solidFill>
                  <a:prstClr val="black">
                    <a:alpha val="80000"/>
                  </a:prstClr>
                </a:solidFill>
              </a:rPr>
              <a:t>at the margin</a:t>
            </a:r>
            <a:r>
              <a:rPr lang="en-US" dirty="0">
                <a:solidFill>
                  <a:prstClr val="black">
                    <a:alpha val="80000"/>
                  </a:prstClr>
                </a:solidFill>
              </a:rPr>
              <a:t>.</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Individuals are </a:t>
            </a:r>
            <a:r>
              <a:rPr lang="en-US" b="1" i="1" dirty="0">
                <a:solidFill>
                  <a:prstClr val="black">
                    <a:alpha val="80000"/>
                  </a:prstClr>
                </a:solidFill>
              </a:rPr>
              <a:t>well-informed</a:t>
            </a:r>
            <a:r>
              <a:rPr lang="en-US" dirty="0">
                <a:solidFill>
                  <a:prstClr val="black">
                    <a:alpha val="80000"/>
                  </a:prstClr>
                </a:solidFill>
              </a:rPr>
              <a:t>? </a:t>
            </a:r>
          </a:p>
        </p:txBody>
      </p:sp>
      <p:sp>
        <p:nvSpPr>
          <p:cNvPr id="4" name="Oval 3">
            <a:extLst>
              <a:ext uri="{FF2B5EF4-FFF2-40B4-BE49-F238E27FC236}">
                <a16:creationId xmlns:a16="http://schemas.microsoft.com/office/drawing/2014/main" id="{1DF4BBBE-104D-65DC-C4B8-7AA0CC2BEE17}"/>
              </a:ext>
            </a:extLst>
          </p:cNvPr>
          <p:cNvSpPr/>
          <p:nvPr/>
        </p:nvSpPr>
        <p:spPr>
          <a:xfrm>
            <a:off x="3441731" y="1468131"/>
            <a:ext cx="3977641" cy="111591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A218DB0-C8F4-4BF3-8ABD-7BCCBE2C7A22}"/>
              </a:ext>
            </a:extLst>
          </p:cNvPr>
          <p:cNvSpPr/>
          <p:nvPr/>
        </p:nvSpPr>
        <p:spPr>
          <a:xfrm>
            <a:off x="3441731" y="2672518"/>
            <a:ext cx="2750725" cy="81146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CD19F-96D7-55FD-822F-25DA35D60382}"/>
              </a:ext>
            </a:extLst>
          </p:cNvPr>
          <p:cNvSpPr/>
          <p:nvPr/>
        </p:nvSpPr>
        <p:spPr>
          <a:xfrm>
            <a:off x="5040966" y="3808766"/>
            <a:ext cx="2750725" cy="81146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A8FDD9-8E1F-133C-E54B-80DC36178E7D}"/>
              </a:ext>
            </a:extLst>
          </p:cNvPr>
          <p:cNvCxnSpPr>
            <a:cxnSpLocks/>
          </p:cNvCxnSpPr>
          <p:nvPr/>
        </p:nvCxnSpPr>
        <p:spPr>
          <a:xfrm>
            <a:off x="3976096" y="4620228"/>
            <a:ext cx="1302492" cy="130249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7005808-1122-449D-487F-BD09FDB677D9}"/>
              </a:ext>
            </a:extLst>
          </p:cNvPr>
          <p:cNvCxnSpPr>
            <a:cxnSpLocks/>
          </p:cNvCxnSpPr>
          <p:nvPr/>
        </p:nvCxnSpPr>
        <p:spPr>
          <a:xfrm flipH="1">
            <a:off x="4011830" y="4620228"/>
            <a:ext cx="1152504" cy="130249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33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2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E85D4A09-39E3-7702-1C67-2A8F0421F87D}"/>
            </a:ext>
          </a:extLst>
        </p:cNvPr>
        <p:cNvGrpSpPr/>
        <p:nvPr/>
      </p:nvGrpSpPr>
      <p:grpSpPr>
        <a:xfrm>
          <a:off x="0" y="0"/>
          <a:ext cx="0" cy="0"/>
          <a:chOff x="0" y="0"/>
          <a:chExt cx="0" cy="0"/>
        </a:xfrm>
      </p:grpSpPr>
      <p:pic>
        <p:nvPicPr>
          <p:cNvPr id="7" name="Picture 6" descr="Treasure map Photos - Download Free High-Quality Pictures | Freepik">
            <a:extLst>
              <a:ext uri="{FF2B5EF4-FFF2-40B4-BE49-F238E27FC236}">
                <a16:creationId xmlns:a16="http://schemas.microsoft.com/office/drawing/2014/main" id="{BA573FCB-3644-E008-CD0B-0EA32E01A2A0}"/>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F45F880-F452-D424-C4D5-8B5557B050C3}"/>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9" name="Picture 8">
            <a:extLst>
              <a:ext uri="{FF2B5EF4-FFF2-40B4-BE49-F238E27FC236}">
                <a16:creationId xmlns:a16="http://schemas.microsoft.com/office/drawing/2014/main" id="{B477420A-A5C6-3E18-FEB4-4DD1668D8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09" y="2445151"/>
            <a:ext cx="10828147" cy="1967696"/>
          </a:xfrm>
          <a:prstGeom prst="rect">
            <a:avLst/>
          </a:prstGeom>
        </p:spPr>
      </p:pic>
    </p:spTree>
    <p:extLst>
      <p:ext uri="{BB962C8B-B14F-4D97-AF65-F5344CB8AC3E}">
        <p14:creationId xmlns:p14="http://schemas.microsoft.com/office/powerpoint/2010/main" val="233711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EE2BB933-233C-9092-FF23-0E5E48246AA6}"/>
            </a:ext>
          </a:extLst>
        </p:cNvPr>
        <p:cNvGrpSpPr/>
        <p:nvPr/>
      </p:nvGrpSpPr>
      <p:grpSpPr>
        <a:xfrm>
          <a:off x="0" y="0"/>
          <a:ext cx="0" cy="0"/>
          <a:chOff x="0" y="0"/>
          <a:chExt cx="0" cy="0"/>
        </a:xfrm>
      </p:grpSpPr>
      <p:pic>
        <p:nvPicPr>
          <p:cNvPr id="7" name="Picture 6" descr="Treasure map Photos - Download Free High-Quality Pictures | Freepik">
            <a:extLst>
              <a:ext uri="{FF2B5EF4-FFF2-40B4-BE49-F238E27FC236}">
                <a16:creationId xmlns:a16="http://schemas.microsoft.com/office/drawing/2014/main" id="{38B043DF-E551-65D2-D167-6CCEBC2F2421}"/>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6C05CD4-7450-58F7-5E32-ADB9ACE96BA3}"/>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close-up of a text&#10;&#10;Description automatically generated">
            <a:extLst>
              <a:ext uri="{FF2B5EF4-FFF2-40B4-BE49-F238E27FC236}">
                <a16:creationId xmlns:a16="http://schemas.microsoft.com/office/drawing/2014/main" id="{F5F85DCF-B59D-E228-B385-D17B65AD1D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85" y="2303702"/>
            <a:ext cx="11111630" cy="22505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3312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0003FE83-6159-7CB0-9ABD-04C63627355B}"/>
            </a:ext>
          </a:extLst>
        </p:cNvPr>
        <p:cNvGrpSpPr/>
        <p:nvPr/>
      </p:nvGrpSpPr>
      <p:grpSpPr>
        <a:xfrm>
          <a:off x="0" y="0"/>
          <a:ext cx="0" cy="0"/>
          <a:chOff x="0" y="0"/>
          <a:chExt cx="0" cy="0"/>
        </a:xfrm>
      </p:grpSpPr>
      <p:pic>
        <p:nvPicPr>
          <p:cNvPr id="7" name="Picture 6" descr="Treasure map Photos - Download Free High-Quality Pictures | Freepik">
            <a:extLst>
              <a:ext uri="{FF2B5EF4-FFF2-40B4-BE49-F238E27FC236}">
                <a16:creationId xmlns:a16="http://schemas.microsoft.com/office/drawing/2014/main" id="{3BF02AB8-3F52-8F4C-645E-067E510CB0BE}"/>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CC833-A1F2-2AED-4208-CE725935DF7E}"/>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close-up of a text&#10;&#10;Description automatically generated">
            <a:extLst>
              <a:ext uri="{FF2B5EF4-FFF2-40B4-BE49-F238E27FC236}">
                <a16:creationId xmlns:a16="http://schemas.microsoft.com/office/drawing/2014/main" id="{A39827A4-BAC1-7B35-1217-1558FBE92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 y="2039850"/>
            <a:ext cx="11179865" cy="27782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6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69488F71-7209-5DDF-FE47-8BF68480E4A9}"/>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60DB596A-6BCF-F33D-22DA-D4A33CE584CA}"/>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0D64B8-AAAF-94C1-7FD9-AFE6A7BDF309}"/>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5122" name="Picture 2" descr="Fight Food Waste: Drink Rum, Matey : The Salt : NPR">
            <a:extLst>
              <a:ext uri="{FF2B5EF4-FFF2-40B4-BE49-F238E27FC236}">
                <a16:creationId xmlns:a16="http://schemas.microsoft.com/office/drawing/2014/main" id="{22FBC694-D6E9-D53C-EDC1-125E311E4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82" y="477919"/>
            <a:ext cx="10514634" cy="590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2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A ship in the water&#10;&#10;Description automatically generated with low confidence">
            <a:extLst>
              <a:ext uri="{FF2B5EF4-FFF2-40B4-BE49-F238E27FC236}">
                <a16:creationId xmlns:a16="http://schemas.microsoft.com/office/drawing/2014/main" id="{DFDF9E0E-79D2-8810-35C7-8185CEF4522B}"/>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Univers"/>
              <a:ea typeface="+mn-ea"/>
              <a:cs typeface="+mn-cs"/>
            </a:endParaRPr>
          </a:p>
        </p:txBody>
      </p:sp>
      <p:sp>
        <p:nvSpPr>
          <p:cNvPr id="3" name="Title 1">
            <a:extLst>
              <a:ext uri="{FF2B5EF4-FFF2-40B4-BE49-F238E27FC236}">
                <a16:creationId xmlns:a16="http://schemas.microsoft.com/office/drawing/2014/main" id="{5D8D0337-DD77-A2D6-CCCF-082B73B8C8D5}"/>
              </a:ext>
            </a:extLst>
          </p:cNvPr>
          <p:cNvSpPr txBox="1">
            <a:spLocks/>
          </p:cNvSpPr>
          <p:nvPr/>
        </p:nvSpPr>
        <p:spPr>
          <a:xfrm>
            <a:off x="343417" y="5743950"/>
            <a:ext cx="5752583" cy="9226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b="1" i="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A Pirate’s Guide to the Economic Way of Thinking!</a:t>
            </a:r>
          </a:p>
        </p:txBody>
      </p:sp>
    </p:spTree>
    <p:extLst>
      <p:ext uri="{BB962C8B-B14F-4D97-AF65-F5344CB8AC3E}">
        <p14:creationId xmlns:p14="http://schemas.microsoft.com/office/powerpoint/2010/main" val="80589874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hip in the water&#10;&#10;Description automatically generated with low confidence">
            <a:extLst>
              <a:ext uri="{FF2B5EF4-FFF2-40B4-BE49-F238E27FC236}">
                <a16:creationId xmlns:a16="http://schemas.microsoft.com/office/drawing/2014/main" id="{DFDF9E0E-79D2-8810-35C7-8185CEF4522B}"/>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081D902-075D-00A7-D5F7-F0A38DFAA81C}"/>
              </a:ext>
            </a:extLst>
          </p:cNvPr>
          <p:cNvSpPr>
            <a:spLocks noGrp="1"/>
          </p:cNvSpPr>
          <p:nvPr>
            <p:ph type="title"/>
          </p:nvPr>
        </p:nvSpPr>
        <p:spPr>
          <a:xfrm>
            <a:off x="343413" y="2429012"/>
            <a:ext cx="5018756" cy="1552856"/>
          </a:xfrm>
        </p:spPr>
        <p:txBody>
          <a:bodyPr vert="horz" lIns="91440" tIns="45720" rIns="91440" bIns="45720" rtlCol="0" anchor="b">
            <a:noAutofit/>
          </a:bodyPr>
          <a:lstStyle/>
          <a:p>
            <a:r>
              <a:rPr lang="en-US" b="1" i="1" kern="1200" baseline="0" dirty="0" err="1">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Marrrrrrrrrrginal</a:t>
            </a:r>
            <a:r>
              <a:rPr lang="en-US" b="1" i="1" kern="1200" baseline="0"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 Analysis</a:t>
            </a:r>
          </a:p>
        </p:txBody>
      </p:sp>
    </p:spTree>
    <p:extLst>
      <p:ext uri="{BB962C8B-B14F-4D97-AF65-F5344CB8AC3E}">
        <p14:creationId xmlns:p14="http://schemas.microsoft.com/office/powerpoint/2010/main" val="2880980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CE55E8AB-1523-BD20-5C0D-67FEE96AD9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22295B0-AD47-8A86-D081-579226F67B63}"/>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B4544CF1-E36B-914F-D276-AFFCFFF00A01}"/>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Marginal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E4719-4B2D-97E7-C21D-6B66FC0036EF}"/>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lvl="0" indent="-171450" defTabSz="685800">
                  <a:lnSpc>
                    <a:spcPct val="90000"/>
                  </a:lnSpc>
                  <a:spcBef>
                    <a:spcPts val="750"/>
                  </a:spcBef>
                  <a:buFont typeface="Arial" panose="020B0604020202020204" pitchFamily="34" charset="0"/>
                  <a:buChar char="•"/>
                  <a:defRPr/>
                </a:pPr>
                <a:r>
                  <a:rPr lang="en-US" sz="3000" dirty="0">
                    <a:solidFill>
                      <a:prstClr val="black">
                        <a:alpha val="80000"/>
                      </a:prstClr>
                    </a:solidFill>
                  </a:rPr>
                  <a:t>Marginal Benefit (MB)</a:t>
                </a:r>
              </a:p>
              <a:p>
                <a:pPr lvl="1" defTabSz="685800">
                  <a:spcBef>
                    <a:spcPts val="750"/>
                  </a:spcBef>
                  <a:buFont typeface="Arial" panose="020B0604020202020204" pitchFamily="34" charset="0"/>
                  <a:buChar char="•"/>
                  <a:defRPr/>
                </a:pPr>
                <a:r>
                  <a:rPr lang="en-US" dirty="0">
                    <a:solidFill>
                      <a:prstClr val="black">
                        <a:alpha val="80000"/>
                      </a:prstClr>
                    </a:solidFill>
                  </a:rPr>
                  <a:t>The additional benefit of one more unit of activity.</a:t>
                </a:r>
              </a:p>
              <a:p>
                <a:pPr lvl="1" defTabSz="685800">
                  <a:spcBef>
                    <a:spcPts val="750"/>
                  </a:spcBef>
                  <a:buFont typeface="Arial" panose="020B0604020202020204" pitchFamily="34" charset="0"/>
                  <a:buChar char="•"/>
                  <a:defRPr/>
                </a:pPr>
                <a:r>
                  <a:rPr lang="en-US" dirty="0">
                    <a:solidFill>
                      <a:prstClr val="black">
                        <a:alpha val="80000"/>
                      </a:prstClr>
                    </a:solidFill>
                  </a:rPr>
                  <a:t>MB = </a:t>
                </a:r>
                <a14:m>
                  <m:oMath xmlns:m="http://schemas.openxmlformats.org/officeDocument/2006/math">
                    <m:f>
                      <m:fPr>
                        <m:ctrlPr>
                          <a:rPr lang="en-US" i="1">
                            <a:solidFill>
                              <a:prstClr val="black">
                                <a:alpha val="80000"/>
                              </a:prstClr>
                            </a:solidFill>
                            <a:latin typeface="Cambria Math" panose="02040503050406030204" pitchFamily="18" charset="0"/>
                          </a:rPr>
                        </m:ctrlPr>
                      </m:fPr>
                      <m:num>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𝑇𝑜𝑡𝑎𝑙</m:t>
                        </m:r>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𝐵𝑒𝑛𝑒𝑓𝑖𝑡</m:t>
                        </m:r>
                      </m:num>
                      <m:den>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𝑄𝑢𝑎𝑛𝑡𝑖𝑡𝑦</m:t>
                        </m:r>
                      </m:den>
                    </m:f>
                  </m:oMath>
                </a14:m>
                <a:endParaRPr lang="en-US" dirty="0">
                  <a:solidFill>
                    <a:prstClr val="black">
                      <a:alpha val="80000"/>
                    </a:prstClr>
                  </a:solidFill>
                </a:endParaRPr>
              </a:p>
              <a:p>
                <a:pPr marL="457200" lvl="1" indent="0" defTabSz="685800">
                  <a:spcBef>
                    <a:spcPts val="750"/>
                  </a:spcBef>
                  <a:buNone/>
                  <a:defRPr/>
                </a:pPr>
                <a:endParaRPr lang="en-US" dirty="0">
                  <a:solidFill>
                    <a:prstClr val="black">
                      <a:alpha val="80000"/>
                    </a:prstClr>
                  </a:solidFill>
                </a:endParaRPr>
              </a:p>
              <a:p>
                <a:pPr marL="171450" indent="-171450" defTabSz="685800">
                  <a:spcBef>
                    <a:spcPts val="750"/>
                  </a:spcBef>
                  <a:defRPr/>
                </a:pPr>
                <a:r>
                  <a:rPr lang="en-US" sz="3000" dirty="0">
                    <a:solidFill>
                      <a:prstClr val="black">
                        <a:alpha val="80000"/>
                      </a:prstClr>
                    </a:solidFill>
                  </a:rPr>
                  <a:t>Marginal Cost (MC)</a:t>
                </a:r>
              </a:p>
              <a:p>
                <a:pPr lvl="1" defTabSz="685800">
                  <a:spcBef>
                    <a:spcPts val="750"/>
                  </a:spcBef>
                  <a:buFont typeface="Arial" panose="020B0604020202020204" pitchFamily="34" charset="0"/>
                  <a:buChar char="•"/>
                  <a:defRPr/>
                </a:pPr>
                <a:r>
                  <a:rPr lang="en-US" dirty="0">
                    <a:solidFill>
                      <a:prstClr val="black">
                        <a:alpha val="80000"/>
                      </a:prstClr>
                    </a:solidFill>
                  </a:rPr>
                  <a:t>The additional cost of one more unit of activity.</a:t>
                </a:r>
              </a:p>
              <a:p>
                <a:pPr lvl="1" defTabSz="685800">
                  <a:spcBef>
                    <a:spcPts val="750"/>
                  </a:spcBef>
                  <a:buFont typeface="Arial" panose="020B0604020202020204" pitchFamily="34" charset="0"/>
                  <a:buChar char="•"/>
                  <a:defRPr/>
                </a:pPr>
                <a:r>
                  <a:rPr lang="en-US" dirty="0">
                    <a:solidFill>
                      <a:prstClr val="black">
                        <a:alpha val="80000"/>
                      </a:prstClr>
                    </a:solidFill>
                  </a:rPr>
                  <a:t>MC = </a:t>
                </a:r>
                <a14:m>
                  <m:oMath xmlns:m="http://schemas.openxmlformats.org/officeDocument/2006/math">
                    <m:f>
                      <m:fPr>
                        <m:ctrlPr>
                          <a:rPr lang="en-US" i="1">
                            <a:solidFill>
                              <a:prstClr val="black">
                                <a:alpha val="80000"/>
                              </a:prstClr>
                            </a:solidFill>
                            <a:latin typeface="Cambria Math" panose="02040503050406030204" pitchFamily="18" charset="0"/>
                          </a:rPr>
                        </m:ctrlPr>
                      </m:fPr>
                      <m:num>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𝑇𝑜𝑡𝑎𝑙</m:t>
                        </m:r>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𝐶𝑜𝑠𝑡</m:t>
                        </m:r>
                      </m:num>
                      <m:den>
                        <m:r>
                          <a:rPr lang="en-US" i="1">
                            <a:solidFill>
                              <a:prstClr val="black">
                                <a:alpha val="80000"/>
                              </a:prstClr>
                            </a:solidFill>
                            <a:latin typeface="Cambria Math" panose="02040503050406030204" pitchFamily="18" charset="0"/>
                            <a:ea typeface="Cambria Math" panose="02040503050406030204" pitchFamily="18" charset="0"/>
                          </a:rPr>
                          <m:t>∆ </m:t>
                        </m:r>
                        <m:r>
                          <a:rPr lang="en-US" i="1">
                            <a:solidFill>
                              <a:prstClr val="black">
                                <a:alpha val="80000"/>
                              </a:prstClr>
                            </a:solidFill>
                            <a:latin typeface="Cambria Math" panose="02040503050406030204" pitchFamily="18" charset="0"/>
                            <a:ea typeface="Cambria Math" panose="02040503050406030204" pitchFamily="18" charset="0"/>
                          </a:rPr>
                          <m:t>𝑄𝑢𝑎𝑛𝑡𝑖𝑡𝑦</m:t>
                        </m:r>
                      </m:den>
                    </m:f>
                  </m:oMath>
                </a14:m>
                <a:endParaRPr lang="en-US" dirty="0">
                  <a:solidFill>
                    <a:prstClr val="black">
                      <a:alpha val="80000"/>
                    </a:prstClr>
                  </a:solidFill>
                </a:endParaRPr>
              </a:p>
            </p:txBody>
          </p:sp>
        </mc:Choice>
        <mc:Fallback xmlns="">
          <p:sp>
            <p:nvSpPr>
              <p:cNvPr id="3" name="Content Placeholder 2">
                <a:extLst>
                  <a:ext uri="{FF2B5EF4-FFF2-40B4-BE49-F238E27FC236}">
                    <a16:creationId xmlns:a16="http://schemas.microsoft.com/office/drawing/2014/main" id="{6C4E4719-4B2D-97E7-C21D-6B66FC0036EF}"/>
                  </a:ext>
                </a:extLst>
              </p:cNvPr>
              <p:cNvSpPr txBox="1">
                <a:spLocks noRot="1" noChangeAspect="1" noMove="1" noResize="1" noEditPoints="1" noAdjustHandles="1" noChangeArrowheads="1" noChangeShapeType="1" noTextEdit="1"/>
              </p:cNvSpPr>
              <p:nvPr/>
            </p:nvSpPr>
            <p:spPr>
              <a:xfrm>
                <a:off x="803773" y="1760017"/>
                <a:ext cx="10550025" cy="4420863"/>
              </a:xfrm>
              <a:prstGeom prst="rect">
                <a:avLst/>
              </a:prstGeom>
              <a:blipFill>
                <a:blip r:embed="rId2"/>
                <a:stretch>
                  <a:fillRect l="-1214" t="-2759"/>
                </a:stretch>
              </a:blipFill>
            </p:spPr>
            <p:txBody>
              <a:bodyPr/>
              <a:lstStyle/>
              <a:p>
                <a:r>
                  <a:rPr lang="en-US">
                    <a:noFill/>
                  </a:rPr>
                  <a:t> </a:t>
                </a:r>
              </a:p>
            </p:txBody>
          </p:sp>
        </mc:Fallback>
      </mc:AlternateContent>
    </p:spTree>
    <p:extLst>
      <p:ext uri="{BB962C8B-B14F-4D97-AF65-F5344CB8AC3E}">
        <p14:creationId xmlns:p14="http://schemas.microsoft.com/office/powerpoint/2010/main" val="133211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FD2A7B89-F687-6ACE-5BFC-D3B06429126D}"/>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A5E151FD-441F-21B9-5381-1D2C5E572AB2}"/>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C0DA5F-2907-9B31-31D5-8FF5F0A651CA}"/>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graphicFrame>
        <p:nvGraphicFramePr>
          <p:cNvPr id="3" name="Table 2">
            <a:extLst>
              <a:ext uri="{FF2B5EF4-FFF2-40B4-BE49-F238E27FC236}">
                <a16:creationId xmlns:a16="http://schemas.microsoft.com/office/drawing/2014/main" id="{744CF774-2985-510E-9EF0-035856616A22}"/>
              </a:ext>
            </a:extLst>
          </p:cNvPr>
          <p:cNvGraphicFramePr>
            <a:graphicFrameLocks noGrp="1"/>
          </p:cNvGraphicFramePr>
          <p:nvPr>
            <p:extLst>
              <p:ext uri="{D42A27DB-BD31-4B8C-83A1-F6EECF244321}">
                <p14:modId xmlns:p14="http://schemas.microsoft.com/office/powerpoint/2010/main" val="4140194208"/>
              </p:ext>
            </p:extLst>
          </p:nvPr>
        </p:nvGraphicFramePr>
        <p:xfrm>
          <a:off x="1316995" y="1684664"/>
          <a:ext cx="9558010" cy="3800196"/>
        </p:xfrm>
        <a:graphic>
          <a:graphicData uri="http://schemas.openxmlformats.org/drawingml/2006/table">
            <a:tbl>
              <a:tblPr firstRow="1" bandRow="1">
                <a:tableStyleId>{7E9639D4-E3E2-4D34-9284-5A2195B3D0D7}</a:tableStyleId>
              </a:tblPr>
              <a:tblGrid>
                <a:gridCol w="1911602">
                  <a:extLst>
                    <a:ext uri="{9D8B030D-6E8A-4147-A177-3AD203B41FA5}">
                      <a16:colId xmlns:a16="http://schemas.microsoft.com/office/drawing/2014/main" val="2380238107"/>
                    </a:ext>
                  </a:extLst>
                </a:gridCol>
                <a:gridCol w="1911602">
                  <a:extLst>
                    <a:ext uri="{9D8B030D-6E8A-4147-A177-3AD203B41FA5}">
                      <a16:colId xmlns:a16="http://schemas.microsoft.com/office/drawing/2014/main" val="3562219846"/>
                    </a:ext>
                  </a:extLst>
                </a:gridCol>
                <a:gridCol w="1911602">
                  <a:extLst>
                    <a:ext uri="{9D8B030D-6E8A-4147-A177-3AD203B41FA5}">
                      <a16:colId xmlns:a16="http://schemas.microsoft.com/office/drawing/2014/main" val="312611876"/>
                    </a:ext>
                  </a:extLst>
                </a:gridCol>
                <a:gridCol w="1911602">
                  <a:extLst>
                    <a:ext uri="{9D8B030D-6E8A-4147-A177-3AD203B41FA5}">
                      <a16:colId xmlns:a16="http://schemas.microsoft.com/office/drawing/2014/main" val="516768324"/>
                    </a:ext>
                  </a:extLst>
                </a:gridCol>
                <a:gridCol w="1911602">
                  <a:extLst>
                    <a:ext uri="{9D8B030D-6E8A-4147-A177-3AD203B41FA5}">
                      <a16:colId xmlns:a16="http://schemas.microsoft.com/office/drawing/2014/main" val="2276233936"/>
                    </a:ext>
                  </a:extLst>
                </a:gridCol>
              </a:tblGrid>
              <a:tr h="436084">
                <a:tc>
                  <a:txBody>
                    <a:bodyPr/>
                    <a:lstStyle/>
                    <a:p>
                      <a:pPr algn="ctr"/>
                      <a:r>
                        <a:rPr lang="en-US" sz="2100" dirty="0"/>
                        <a:t>Days Sailing (per week)</a:t>
                      </a:r>
                    </a:p>
                  </a:txBody>
                  <a:tcPr marL="107528" marR="107528" marT="53764" marB="53764" anchor="ctr">
                    <a:lnB w="12700" cap="flat" cmpd="sng" algn="ctr">
                      <a:solidFill>
                        <a:schemeClr val="tx1"/>
                      </a:solidFill>
                      <a:prstDash val="solid"/>
                      <a:round/>
                      <a:headEnd type="none" w="med" len="med"/>
                      <a:tailEnd type="none" w="med" len="med"/>
                    </a:lnB>
                    <a:solidFill>
                      <a:srgbClr val="663300"/>
                    </a:solidFill>
                  </a:tcPr>
                </a:tc>
                <a:tc>
                  <a:txBody>
                    <a:bodyPr/>
                    <a:lstStyle/>
                    <a:p>
                      <a:pPr algn="ctr"/>
                      <a:r>
                        <a:rPr lang="en-US" sz="2100" dirty="0"/>
                        <a:t>Total Benefit</a:t>
                      </a:r>
                    </a:p>
                  </a:txBody>
                  <a:tcPr marL="107528" marR="107528" marT="53764" marB="53764" anchor="ctr">
                    <a:lnB w="12700" cap="flat" cmpd="sng" algn="ctr">
                      <a:solidFill>
                        <a:schemeClr val="tx1"/>
                      </a:solidFill>
                      <a:prstDash val="solid"/>
                      <a:round/>
                      <a:headEnd type="none" w="med" len="med"/>
                      <a:tailEnd type="none" w="med" len="med"/>
                    </a:lnB>
                    <a:solidFill>
                      <a:srgbClr val="663300"/>
                    </a:solidFill>
                  </a:tcPr>
                </a:tc>
                <a:tc>
                  <a:txBody>
                    <a:bodyPr/>
                    <a:lstStyle/>
                    <a:p>
                      <a:pPr algn="ctr"/>
                      <a:r>
                        <a:rPr lang="en-US" sz="2100" dirty="0"/>
                        <a:t>Marginal Benefit</a:t>
                      </a:r>
                    </a:p>
                  </a:txBody>
                  <a:tcPr marL="107528" marR="107528" marT="53764" marB="53764" anchor="ctr">
                    <a:lnB w="12700" cap="flat" cmpd="sng" algn="ctr">
                      <a:solidFill>
                        <a:schemeClr val="tx1"/>
                      </a:solidFill>
                      <a:prstDash val="solid"/>
                      <a:round/>
                      <a:headEnd type="none" w="med" len="med"/>
                      <a:tailEnd type="none" w="med" len="med"/>
                    </a:lnB>
                    <a:solidFill>
                      <a:srgbClr val="663300"/>
                    </a:solidFill>
                  </a:tcPr>
                </a:tc>
                <a:tc>
                  <a:txBody>
                    <a:bodyPr/>
                    <a:lstStyle/>
                    <a:p>
                      <a:pPr algn="ctr"/>
                      <a:r>
                        <a:rPr lang="en-US" sz="2100" dirty="0"/>
                        <a:t>Total Cost</a:t>
                      </a:r>
                    </a:p>
                  </a:txBody>
                  <a:tcPr marL="107528" marR="107528" marT="53764" marB="53764" anchor="ctr">
                    <a:lnB w="12700" cap="flat" cmpd="sng" algn="ctr">
                      <a:solidFill>
                        <a:schemeClr val="tx1"/>
                      </a:solidFill>
                      <a:prstDash val="solid"/>
                      <a:round/>
                      <a:headEnd type="none" w="med" len="med"/>
                      <a:tailEnd type="none" w="med" len="med"/>
                    </a:lnB>
                    <a:solidFill>
                      <a:srgbClr val="663300"/>
                    </a:solidFill>
                  </a:tcPr>
                </a:tc>
                <a:tc>
                  <a:txBody>
                    <a:bodyPr/>
                    <a:lstStyle/>
                    <a:p>
                      <a:pPr algn="ctr"/>
                      <a:r>
                        <a:rPr lang="en-US" sz="2100" dirty="0"/>
                        <a:t>Marginal Cost</a:t>
                      </a:r>
                    </a:p>
                  </a:txBody>
                  <a:tcPr marL="107528" marR="107528" marT="53764" marB="53764" anchor="ctr">
                    <a:lnB w="12700" cap="flat" cmpd="sng" algn="ctr">
                      <a:solidFill>
                        <a:schemeClr val="tx1"/>
                      </a:solidFill>
                      <a:prstDash val="solid"/>
                      <a:round/>
                      <a:headEnd type="none" w="med" len="med"/>
                      <a:tailEnd type="none" w="med" len="med"/>
                    </a:lnB>
                    <a:solidFill>
                      <a:srgbClr val="663300"/>
                    </a:solidFill>
                  </a:tcPr>
                </a:tc>
                <a:extLst>
                  <a:ext uri="{0D108BD9-81ED-4DB2-BD59-A6C34878D82A}">
                    <a16:rowId xmlns:a16="http://schemas.microsoft.com/office/drawing/2014/main" val="3693091101"/>
                  </a:ext>
                </a:extLst>
              </a:tr>
              <a:tr h="436084">
                <a:tc>
                  <a:txBody>
                    <a:bodyPr/>
                    <a:lstStyle/>
                    <a:p>
                      <a:pPr algn="ctr"/>
                      <a:r>
                        <a:rPr lang="en-US" sz="2100" dirty="0"/>
                        <a:t>1</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$1,000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0314556"/>
                  </a:ext>
                </a:extLst>
              </a:tr>
              <a:tr h="436084">
                <a:tc>
                  <a:txBody>
                    <a:bodyPr/>
                    <a:lstStyle/>
                    <a:p>
                      <a:pPr algn="ctr"/>
                      <a:r>
                        <a:rPr lang="en-US" sz="2100" dirty="0"/>
                        <a:t>2</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1,800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250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9167489"/>
                  </a:ext>
                </a:extLst>
              </a:tr>
              <a:tr h="436084">
                <a:tc>
                  <a:txBody>
                    <a:bodyPr/>
                    <a:lstStyle/>
                    <a:p>
                      <a:pPr algn="ctr"/>
                      <a:r>
                        <a:rPr lang="en-US" sz="2100" dirty="0"/>
                        <a:t>3</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2,500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450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89152118"/>
                  </a:ext>
                </a:extLst>
              </a:tr>
              <a:tr h="436084">
                <a:tc>
                  <a:txBody>
                    <a:bodyPr/>
                    <a:lstStyle/>
                    <a:p>
                      <a:pPr algn="ctr"/>
                      <a:r>
                        <a:rPr lang="en-US" sz="2100" dirty="0"/>
                        <a:t>4</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3,000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700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9883267"/>
                  </a:ext>
                </a:extLst>
              </a:tr>
              <a:tr h="436084">
                <a:tc>
                  <a:txBody>
                    <a:bodyPr/>
                    <a:lstStyle/>
                    <a:p>
                      <a:pPr algn="ctr"/>
                      <a:r>
                        <a:rPr lang="en-US" sz="2100" dirty="0"/>
                        <a:t>5</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3,300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1,000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27525041"/>
                  </a:ext>
                </a:extLst>
              </a:tr>
              <a:tr h="436084">
                <a:tc>
                  <a:txBody>
                    <a:bodyPr/>
                    <a:lstStyle/>
                    <a:p>
                      <a:pPr algn="ctr"/>
                      <a:r>
                        <a:rPr lang="en-US" sz="2100" dirty="0"/>
                        <a:t>6</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3,500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1,300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47829105"/>
                  </a:ext>
                </a:extLst>
              </a:tr>
              <a:tr h="436084">
                <a:tc>
                  <a:txBody>
                    <a:bodyPr/>
                    <a:lstStyle/>
                    <a:p>
                      <a:pPr algn="ctr"/>
                      <a:r>
                        <a:rPr lang="en-US" sz="2100" dirty="0"/>
                        <a:t>7</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3,600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dirty="0"/>
                        <a:t>1,750</a:t>
                      </a:r>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100" dirty="0"/>
                    </a:p>
                  </a:txBody>
                  <a:tcPr marL="107528" marR="107528" marT="53764" marB="53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52006211"/>
                  </a:ext>
                </a:extLst>
              </a:tr>
            </a:tbl>
          </a:graphicData>
        </a:graphic>
      </p:graphicFrame>
      <p:sp>
        <p:nvSpPr>
          <p:cNvPr id="5" name="Title 1">
            <a:extLst>
              <a:ext uri="{FF2B5EF4-FFF2-40B4-BE49-F238E27FC236}">
                <a16:creationId xmlns:a16="http://schemas.microsoft.com/office/drawing/2014/main" id="{ACE8FBC1-1233-09B7-40D2-31F26AEE4C24}"/>
              </a:ext>
            </a:extLst>
          </p:cNvPr>
          <p:cNvSpPr txBox="1">
            <a:spLocks/>
          </p:cNvSpPr>
          <p:nvPr/>
        </p:nvSpPr>
        <p:spPr>
          <a:xfrm>
            <a:off x="803774" y="423101"/>
            <a:ext cx="10550025" cy="1182927"/>
          </a:xfrm>
          <a:prstGeom prst="rect">
            <a:avLst/>
          </a:prstGeom>
        </p:spPr>
        <p:txBody>
          <a:bodyPr anchor="b">
            <a:normAutofit fontScale="7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Marginal Analysis: Sailing for Treasure</a:t>
            </a:r>
          </a:p>
        </p:txBody>
      </p:sp>
    </p:spTree>
    <p:extLst>
      <p:ext uri="{BB962C8B-B14F-4D97-AF65-F5344CB8AC3E}">
        <p14:creationId xmlns:p14="http://schemas.microsoft.com/office/powerpoint/2010/main" val="292787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19621CE4-A9BE-A856-2FBD-71737CA9FF39}"/>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EFC827F6-D1CA-F891-F272-DC083AD85527}"/>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078E0B8-4656-FC10-B064-CE41F85562D3}"/>
              </a:ext>
            </a:extLst>
          </p:cNvPr>
          <p:cNvSpPr txBox="1">
            <a:spLocks/>
          </p:cNvSpPr>
          <p:nvPr/>
        </p:nvSpPr>
        <p:spPr>
          <a:xfrm>
            <a:off x="838199" y="2225100"/>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7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The Rule of Rational Life!</a:t>
            </a:r>
            <a:b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br>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MB = MC</a:t>
            </a:r>
          </a:p>
        </p:txBody>
      </p:sp>
      <p:sp>
        <p:nvSpPr>
          <p:cNvPr id="6" name="Rectangle 5">
            <a:extLst>
              <a:ext uri="{FF2B5EF4-FFF2-40B4-BE49-F238E27FC236}">
                <a16:creationId xmlns:a16="http://schemas.microsoft.com/office/drawing/2014/main" id="{008FB6CD-7F19-4318-2202-CA567D828FCB}"/>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630607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1D8FFB7E-CD78-4C5F-7AE1-8FBCA8100762}"/>
            </a:ext>
          </a:extLst>
        </p:cNvPr>
        <p:cNvGrpSpPr/>
        <p:nvPr/>
      </p:nvGrpSpPr>
      <p:grpSpPr>
        <a:xfrm>
          <a:off x="0" y="0"/>
          <a:ext cx="0" cy="0"/>
          <a:chOff x="0" y="0"/>
          <a:chExt cx="0" cy="0"/>
        </a:xfrm>
      </p:grpSpPr>
      <p:pic>
        <p:nvPicPr>
          <p:cNvPr id="4" name="Picture 3" descr="Treasure map Photos - Download Free High-Quality Pictures | Freepik">
            <a:extLst>
              <a:ext uri="{FF2B5EF4-FFF2-40B4-BE49-F238E27FC236}">
                <a16:creationId xmlns:a16="http://schemas.microsoft.com/office/drawing/2014/main" id="{FDCDEBFD-EEC6-186F-C6FC-3BC99E3F5623}"/>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B1E664-A1C4-E79C-F99C-3C45357C4D52}"/>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9" name="Picture 8" descr="A close-up of a text&#10;&#10;AI-generated content may be incorrect.">
            <a:extLst>
              <a:ext uri="{FF2B5EF4-FFF2-40B4-BE49-F238E27FC236}">
                <a16:creationId xmlns:a16="http://schemas.microsoft.com/office/drawing/2014/main" id="{D923D82E-6AD3-6607-92AB-B5450CB9D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27" y="1895354"/>
            <a:ext cx="11206944" cy="3067290"/>
          </a:xfrm>
          <a:prstGeom prst="rect">
            <a:avLst/>
          </a:prstGeom>
        </p:spPr>
      </p:pic>
    </p:spTree>
    <p:extLst>
      <p:ext uri="{BB962C8B-B14F-4D97-AF65-F5344CB8AC3E}">
        <p14:creationId xmlns:p14="http://schemas.microsoft.com/office/powerpoint/2010/main" val="54108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D891C551-70F4-06D8-FAC4-D38ED7779D82}"/>
            </a:ext>
          </a:extLst>
        </p:cNvPr>
        <p:cNvGrpSpPr/>
        <p:nvPr/>
      </p:nvGrpSpPr>
      <p:grpSpPr>
        <a:xfrm>
          <a:off x="0" y="0"/>
          <a:ext cx="0" cy="0"/>
          <a:chOff x="0" y="0"/>
          <a:chExt cx="0" cy="0"/>
        </a:xfrm>
      </p:grpSpPr>
      <p:pic>
        <p:nvPicPr>
          <p:cNvPr id="4" name="Picture 3" descr="Treasure map Photos - Download Free High-Quality Pictures | Freepik">
            <a:extLst>
              <a:ext uri="{FF2B5EF4-FFF2-40B4-BE49-F238E27FC236}">
                <a16:creationId xmlns:a16="http://schemas.microsoft.com/office/drawing/2014/main" id="{2F8FE587-21B2-A62B-DE1A-707EDB5D8EA0}"/>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F31B82-70D1-BB54-3ED8-A258FE6ECB15}"/>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screenshot of a computer&#10;&#10;Description automatically generated">
            <a:extLst>
              <a:ext uri="{FF2B5EF4-FFF2-40B4-BE49-F238E27FC236}">
                <a16:creationId xmlns:a16="http://schemas.microsoft.com/office/drawing/2014/main" id="{4B9EAB9A-9266-37D2-517C-DD981AF69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77" y="2354080"/>
            <a:ext cx="11260043" cy="2149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835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851C5DB6-E082-94E8-9A97-ED50534E17A6}"/>
            </a:ext>
          </a:extLst>
        </p:cNvPr>
        <p:cNvGrpSpPr/>
        <p:nvPr/>
      </p:nvGrpSpPr>
      <p:grpSpPr>
        <a:xfrm>
          <a:off x="0" y="0"/>
          <a:ext cx="0" cy="0"/>
          <a:chOff x="0" y="0"/>
          <a:chExt cx="0" cy="0"/>
        </a:xfrm>
      </p:grpSpPr>
      <p:pic>
        <p:nvPicPr>
          <p:cNvPr id="2" name="Picture 1" descr="Treasure map Photos - Download Free High-Quality Pictures | Freepik">
            <a:extLst>
              <a:ext uri="{FF2B5EF4-FFF2-40B4-BE49-F238E27FC236}">
                <a16:creationId xmlns:a16="http://schemas.microsoft.com/office/drawing/2014/main" id="{E7F647E0-503C-212D-3105-D033D8CD6CAD}"/>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83B6713-F322-6D8E-65F6-C609F2F4E299}"/>
              </a:ext>
            </a:extLst>
          </p:cNvPr>
          <p:cNvSpPr txBox="1">
            <a:spLocks/>
          </p:cNvSpPr>
          <p:nvPr/>
        </p:nvSpPr>
        <p:spPr>
          <a:xfrm>
            <a:off x="838199" y="2372678"/>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Opportunity Cost</a:t>
            </a:r>
          </a:p>
        </p:txBody>
      </p:sp>
      <p:sp>
        <p:nvSpPr>
          <p:cNvPr id="6" name="Rectangle 5">
            <a:extLst>
              <a:ext uri="{FF2B5EF4-FFF2-40B4-BE49-F238E27FC236}">
                <a16:creationId xmlns:a16="http://schemas.microsoft.com/office/drawing/2014/main" id="{B932F777-B5BB-941E-655C-F207FF5185B8}"/>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3174644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EBCD0694-0812-DEED-6D02-A0CC3B6CDB2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539165F-797B-207C-043A-F924DB09195C}"/>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95B51D3B-4659-F297-0FD4-E6C37777BEF3}"/>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Opportunity Costs</a:t>
            </a:r>
          </a:p>
        </p:txBody>
      </p:sp>
      <p:sp>
        <p:nvSpPr>
          <p:cNvPr id="3" name="Content Placeholder 2">
            <a:extLst>
              <a:ext uri="{FF2B5EF4-FFF2-40B4-BE49-F238E27FC236}">
                <a16:creationId xmlns:a16="http://schemas.microsoft.com/office/drawing/2014/main" id="{F5272B63-28AC-E66D-6BAD-5B7DBD1CEC4F}"/>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Arguably the most powerful concept of economics!</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The value of the next best alternative forgone from making a choice.</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What you give up in order to obtain something else.</a:t>
            </a:r>
          </a:p>
        </p:txBody>
      </p:sp>
    </p:spTree>
    <p:extLst>
      <p:ext uri="{BB962C8B-B14F-4D97-AF65-F5344CB8AC3E}">
        <p14:creationId xmlns:p14="http://schemas.microsoft.com/office/powerpoint/2010/main" val="174149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62DBC799-AB05-A6FD-E806-ADA01CF7C85F}"/>
            </a:ext>
          </a:extLst>
        </p:cNvPr>
        <p:cNvGrpSpPr/>
        <p:nvPr/>
      </p:nvGrpSpPr>
      <p:grpSpPr>
        <a:xfrm>
          <a:off x="0" y="0"/>
          <a:ext cx="0" cy="0"/>
          <a:chOff x="0" y="0"/>
          <a:chExt cx="0" cy="0"/>
        </a:xfrm>
      </p:grpSpPr>
      <p:pic>
        <p:nvPicPr>
          <p:cNvPr id="8" name="Picture 7" descr="Treasure map Photos - Download Free High-Quality Pictures | Freepik">
            <a:extLst>
              <a:ext uri="{FF2B5EF4-FFF2-40B4-BE49-F238E27FC236}">
                <a16:creationId xmlns:a16="http://schemas.microsoft.com/office/drawing/2014/main" id="{AD71E65C-AF10-74CE-7C96-564D6849A7A4}"/>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4602D94-696A-5A12-B3E1-E3028E7C977F}"/>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10" name="Picture 9" descr="A white text with black text&#10;&#10;AI-generated content may be incorrect.">
            <a:extLst>
              <a:ext uri="{FF2B5EF4-FFF2-40B4-BE49-F238E27FC236}">
                <a16:creationId xmlns:a16="http://schemas.microsoft.com/office/drawing/2014/main" id="{666C18DE-1866-968E-90FF-17577A96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90" y="2097911"/>
            <a:ext cx="10940619" cy="2662178"/>
          </a:xfrm>
          <a:prstGeom prst="rect">
            <a:avLst/>
          </a:prstGeom>
        </p:spPr>
      </p:pic>
    </p:spTree>
    <p:extLst>
      <p:ext uri="{BB962C8B-B14F-4D97-AF65-F5344CB8AC3E}">
        <p14:creationId xmlns:p14="http://schemas.microsoft.com/office/powerpoint/2010/main" val="3350286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DCBD857F-6AFC-129A-D854-A2C63275B743}"/>
            </a:ext>
          </a:extLst>
        </p:cNvPr>
        <p:cNvGrpSpPr/>
        <p:nvPr/>
      </p:nvGrpSpPr>
      <p:grpSpPr>
        <a:xfrm>
          <a:off x="0" y="0"/>
          <a:ext cx="0" cy="0"/>
          <a:chOff x="0" y="0"/>
          <a:chExt cx="0" cy="0"/>
        </a:xfrm>
      </p:grpSpPr>
      <p:pic>
        <p:nvPicPr>
          <p:cNvPr id="8" name="Picture 7" descr="Treasure map Photos - Download Free High-Quality Pictures | Freepik">
            <a:extLst>
              <a:ext uri="{FF2B5EF4-FFF2-40B4-BE49-F238E27FC236}">
                <a16:creationId xmlns:a16="http://schemas.microsoft.com/office/drawing/2014/main" id="{FD08E24E-1B45-89A3-569A-6ADCD4709EAC}"/>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B29337-9567-1A3C-01C5-6387916AD4D8}"/>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4" name="Picture 3">
            <a:extLst>
              <a:ext uri="{FF2B5EF4-FFF2-40B4-BE49-F238E27FC236}">
                <a16:creationId xmlns:a16="http://schemas.microsoft.com/office/drawing/2014/main" id="{650C30A5-4455-7775-B41B-B4BA6BA1B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3" y="1961624"/>
            <a:ext cx="11168372" cy="2934750"/>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416496B3-513F-9D0B-3B8C-FABA08BFA73B}"/>
              </a:ext>
            </a:extLst>
          </p:cNvPr>
          <p:cNvSpPr/>
          <p:nvPr/>
        </p:nvSpPr>
        <p:spPr>
          <a:xfrm>
            <a:off x="729205" y="2233914"/>
            <a:ext cx="347241" cy="2893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98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B1E526A5-8A58-C259-E714-ADFBF51166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A909377-2826-75C0-5E55-43D5F113D7A0}"/>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2C918077-852C-9A78-085F-6329826C2B19}"/>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What is Economics?</a:t>
            </a:r>
          </a:p>
        </p:txBody>
      </p:sp>
      <p:sp>
        <p:nvSpPr>
          <p:cNvPr id="3" name="Content Placeholder 2">
            <a:extLst>
              <a:ext uri="{FF2B5EF4-FFF2-40B4-BE49-F238E27FC236}">
                <a16:creationId xmlns:a16="http://schemas.microsoft.com/office/drawing/2014/main" id="{C1F457E1-E1E8-4347-C417-E0C7B03C4C81}"/>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A </a:t>
            </a:r>
            <a:r>
              <a:rPr lang="en-US" b="1" i="1" dirty="0">
                <a:solidFill>
                  <a:prstClr val="black">
                    <a:alpha val="80000"/>
                  </a:prstClr>
                </a:solidFill>
              </a:rPr>
              <a:t>way of thinking </a:t>
            </a:r>
            <a:r>
              <a:rPr lang="en-US" dirty="0">
                <a:solidFill>
                  <a:prstClr val="black">
                    <a:alpha val="80000"/>
                  </a:prstClr>
                </a:solidFill>
              </a:rPr>
              <a:t>about the world.</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An approach to problem solving that is based in the study of individual human choice and action.</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Why do people choose?</a:t>
            </a:r>
          </a:p>
        </p:txBody>
      </p:sp>
    </p:spTree>
    <p:extLst>
      <p:ext uri="{BB962C8B-B14F-4D97-AF65-F5344CB8AC3E}">
        <p14:creationId xmlns:p14="http://schemas.microsoft.com/office/powerpoint/2010/main" val="29075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8C4A9CE9-6DCF-D218-795A-21B5AA2D07EA}"/>
            </a:ext>
          </a:extLst>
        </p:cNvPr>
        <p:cNvGrpSpPr/>
        <p:nvPr/>
      </p:nvGrpSpPr>
      <p:grpSpPr>
        <a:xfrm>
          <a:off x="0" y="0"/>
          <a:ext cx="0" cy="0"/>
          <a:chOff x="0" y="0"/>
          <a:chExt cx="0" cy="0"/>
        </a:xfrm>
      </p:grpSpPr>
      <p:pic>
        <p:nvPicPr>
          <p:cNvPr id="8" name="Picture 7" descr="Treasure map Photos - Download Free High-Quality Pictures | Freepik">
            <a:extLst>
              <a:ext uri="{FF2B5EF4-FFF2-40B4-BE49-F238E27FC236}">
                <a16:creationId xmlns:a16="http://schemas.microsoft.com/office/drawing/2014/main" id="{86A01006-2CE7-38D4-744D-A7D2CF6A15F4}"/>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307F55-4E25-D736-31D1-80731A717EB5}"/>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white background with black text&#10;&#10;Description automatically generated">
            <a:extLst>
              <a:ext uri="{FF2B5EF4-FFF2-40B4-BE49-F238E27FC236}">
                <a16:creationId xmlns:a16="http://schemas.microsoft.com/office/drawing/2014/main" id="{84CC7578-078E-24AE-0CC3-DB88DC351B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484" y="2378231"/>
            <a:ext cx="11076931" cy="19105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267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1E0468EB-F92C-90DE-395A-CFF8F5B218D3}"/>
            </a:ext>
          </a:extLst>
        </p:cNvPr>
        <p:cNvGrpSpPr/>
        <p:nvPr/>
      </p:nvGrpSpPr>
      <p:grpSpPr>
        <a:xfrm>
          <a:off x="0" y="0"/>
          <a:ext cx="0" cy="0"/>
          <a:chOff x="0" y="0"/>
          <a:chExt cx="0" cy="0"/>
        </a:xfrm>
      </p:grpSpPr>
      <p:pic>
        <p:nvPicPr>
          <p:cNvPr id="4" name="Picture 3" descr="Treasure map Photos - Download Free High-Quality Pictures | Freepik">
            <a:extLst>
              <a:ext uri="{FF2B5EF4-FFF2-40B4-BE49-F238E27FC236}">
                <a16:creationId xmlns:a16="http://schemas.microsoft.com/office/drawing/2014/main" id="{B293AF8F-4E8C-860A-FBCA-3AF6A9BC843A}"/>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29FDD2-DCA2-60BE-A9C8-52B329099A9D}"/>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A white background with black text&#10;&#10;Description automatically generated">
            <a:extLst>
              <a:ext uri="{FF2B5EF4-FFF2-40B4-BE49-F238E27FC236}">
                <a16:creationId xmlns:a16="http://schemas.microsoft.com/office/drawing/2014/main" id="{F07F8C9F-BAB4-88B4-C9C5-F6ACA3A2B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348" y="2511086"/>
            <a:ext cx="11265302" cy="1835826"/>
          </a:xfrm>
          <a:prstGeom prst="rect">
            <a:avLst/>
          </a:prstGeom>
        </p:spPr>
      </p:pic>
    </p:spTree>
    <p:extLst>
      <p:ext uri="{BB962C8B-B14F-4D97-AF65-F5344CB8AC3E}">
        <p14:creationId xmlns:p14="http://schemas.microsoft.com/office/powerpoint/2010/main" val="1140337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C0F8FF23-37BA-348E-3C9A-925E3312C8C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9BECCCE-6CB7-6AFB-72C9-E0CD9F700ECB}"/>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4C8D04BF-01A5-CB5E-0F32-F6F4FAFD4206}"/>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Opportunity Costs</a:t>
            </a:r>
          </a:p>
        </p:txBody>
      </p:sp>
      <p:sp>
        <p:nvSpPr>
          <p:cNvPr id="3" name="Content Placeholder 2">
            <a:extLst>
              <a:ext uri="{FF2B5EF4-FFF2-40B4-BE49-F238E27FC236}">
                <a16:creationId xmlns:a16="http://schemas.microsoft.com/office/drawing/2014/main" id="{743B742E-B448-59F2-7759-4E8D7676E01C}"/>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Opportunity costs are NOT just monetary costs!</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Costs are subjective to the individual (e.g., time or psychic value). A great example of the UNSEEN of economics.</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NOTHING is really free!</a:t>
            </a:r>
          </a:p>
        </p:txBody>
      </p:sp>
    </p:spTree>
    <p:extLst>
      <p:ext uri="{BB962C8B-B14F-4D97-AF65-F5344CB8AC3E}">
        <p14:creationId xmlns:p14="http://schemas.microsoft.com/office/powerpoint/2010/main" val="89419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657715" y="467271"/>
            <a:ext cx="4195674" cy="2052522"/>
          </a:xfrm>
        </p:spPr>
        <p:txBody>
          <a:bodyPr anchor="b">
            <a:normAutofit/>
          </a:bodyPr>
          <a:lstStyle/>
          <a:p>
            <a:r>
              <a:rPr lang="en-US" sz="6600" dirty="0">
                <a:latin typeface="Calibri" panose="020F0502020204030204" pitchFamily="34" charset="0"/>
                <a:cs typeface="Calibri" panose="020F0502020204030204" pitchFamily="34" charset="0"/>
              </a:rPr>
              <a:t>Free Car?</a:t>
            </a:r>
          </a:p>
        </p:txBody>
      </p:sp>
      <p:sp>
        <p:nvSpPr>
          <p:cNvPr id="13" name="Oval 1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6" name="Picture 5" descr="A blue sports car with black background&#10;&#10;Description automatically generated">
            <a:extLst>
              <a:ext uri="{FF2B5EF4-FFF2-40B4-BE49-F238E27FC236}">
                <a16:creationId xmlns:a16="http://schemas.microsoft.com/office/drawing/2014/main" id="{74D41513-310F-6240-2E55-C42BFE1DBFA8}"/>
              </a:ext>
            </a:extLst>
          </p:cNvPr>
          <p:cNvPicPr>
            <a:picLocks noChangeAspect="1"/>
          </p:cNvPicPr>
          <p:nvPr/>
        </p:nvPicPr>
        <p:blipFill>
          <a:blip r:embed="rId2"/>
          <a:stretch>
            <a:fillRect/>
          </a:stretch>
        </p:blipFill>
        <p:spPr>
          <a:xfrm>
            <a:off x="1217770" y="2120895"/>
            <a:ext cx="3952579" cy="2608702"/>
          </a:xfrm>
          <a:prstGeom prst="rect">
            <a:avLst/>
          </a:prstGeom>
        </p:spPr>
      </p:pic>
      <p:sp>
        <p:nvSpPr>
          <p:cNvPr id="5" name="Content Placeholder 4"/>
          <p:cNvSpPr>
            <a:spLocks noGrp="1"/>
          </p:cNvSpPr>
          <p:nvPr>
            <p:ph idx="1"/>
          </p:nvPr>
        </p:nvSpPr>
        <p:spPr>
          <a:xfrm>
            <a:off x="6695359" y="2990818"/>
            <a:ext cx="4158031" cy="2913872"/>
          </a:xfrm>
        </p:spPr>
        <p:txBody>
          <a:bodyPr anchor="t">
            <a:normAutofit/>
          </a:bodyPr>
          <a:lstStyle/>
          <a:p>
            <a:pPr>
              <a:buFont typeface="Arial" pitchFamily="34" charset="0"/>
              <a:buChar char="•"/>
            </a:pPr>
            <a:r>
              <a:rPr lang="en-US" sz="2400" dirty="0">
                <a:latin typeface="Calibri" panose="020F0502020204030204" pitchFamily="34" charset="0"/>
                <a:cs typeface="Calibri" panose="020F0502020204030204" pitchFamily="34" charset="0"/>
              </a:rPr>
              <a:t>Someone gives you a free car valued at $200,000. If you keep it, your opportunity cost may be selling it and making $200,000.</a:t>
            </a:r>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C0A15C3-FBE8-C9E0-5139-965838D9CC49}"/>
              </a:ext>
            </a:extLst>
          </p:cNvPr>
          <p:cNvSpPr/>
          <p:nvPr/>
        </p:nvSpPr>
        <p:spPr>
          <a:xfrm>
            <a:off x="322965" y="1418012"/>
            <a:ext cx="347241" cy="2893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FA0D14-F28F-9E53-EDB0-8D856EA2E31F}"/>
              </a:ext>
            </a:extLst>
          </p:cNvPr>
          <p:cNvSpPr/>
          <p:nvPr/>
        </p:nvSpPr>
        <p:spPr>
          <a:xfrm>
            <a:off x="917092" y="585827"/>
            <a:ext cx="347241" cy="2893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A4B67F-EDF8-B514-BCD1-5AB87636052F}"/>
              </a:ext>
            </a:extLst>
          </p:cNvPr>
          <p:cNvSpPr/>
          <p:nvPr/>
        </p:nvSpPr>
        <p:spPr>
          <a:xfrm>
            <a:off x="5336741" y="5686611"/>
            <a:ext cx="347241" cy="2893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E1A4D8-46EE-E07D-01AB-C59643B36B72}"/>
              </a:ext>
            </a:extLst>
          </p:cNvPr>
          <p:cNvSpPr/>
          <p:nvPr/>
        </p:nvSpPr>
        <p:spPr>
          <a:xfrm>
            <a:off x="11349073" y="3465710"/>
            <a:ext cx="519961" cy="33834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89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4138163"/>
            <a:ext cx="3687491" cy="2106333"/>
          </a:xfrm>
        </p:spPr>
        <p:txBody>
          <a:bodyPr anchor="t">
            <a:normAutofit/>
          </a:bodyPr>
          <a:lstStyle/>
          <a:p>
            <a:r>
              <a:rPr lang="en-US" sz="3200" b="1" dirty="0">
                <a:latin typeface="+mn-lt"/>
                <a:cs typeface="Times New Roman" pitchFamily="18" charset="0"/>
              </a:rPr>
              <a:t>Opportunity Cost of Attending Florida Southern?</a:t>
            </a:r>
          </a:p>
        </p:txBody>
      </p:sp>
      <p:pic>
        <p:nvPicPr>
          <p:cNvPr id="1026" name="Picture 2" descr="Florida Southern College - Profile, Rankings and Data | US News Best  Colleges">
            <a:extLst>
              <a:ext uri="{FF2B5EF4-FFF2-40B4-BE49-F238E27FC236}">
                <a16:creationId xmlns:a16="http://schemas.microsoft.com/office/drawing/2014/main" id="{B589A02F-B9B6-64E1-B06C-5E3714415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18"/>
          <a:stretch/>
        </p:blipFill>
        <p:spPr bwMode="auto">
          <a:xfrm>
            <a:off x="-2" y="10"/>
            <a:ext cx="12192002" cy="3428990"/>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5EC81CC9-EAC3-3907-9268-3A583E3B63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00" y="3401858"/>
            <a:ext cx="12207200" cy="123363"/>
            <a:chOff x="-5025" y="6737718"/>
            <a:chExt cx="12207200" cy="123363"/>
          </a:xfrm>
        </p:grpSpPr>
        <p:sp>
          <p:nvSpPr>
            <p:cNvPr id="1032" name="Rectangle 1031">
              <a:extLst>
                <a:ext uri="{FF2B5EF4-FFF2-40B4-BE49-F238E27FC236}">
                  <a16:creationId xmlns:a16="http://schemas.microsoft.com/office/drawing/2014/main" id="{665915B0-4647-B7BB-3CDF-D62A16FCB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A416CD1-48B0-ADCA-33F6-A12FBD9EE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7">
            <a:extLst>
              <a:ext uri="{FF2B5EF4-FFF2-40B4-BE49-F238E27FC236}">
                <a16:creationId xmlns:a16="http://schemas.microsoft.com/office/drawing/2014/main" id="{5F04D306-B0C0-AC9E-A4D1-914B0381F2DA}"/>
              </a:ext>
            </a:extLst>
          </p:cNvPr>
          <p:cNvSpPr>
            <a:spLocks noGrp="1"/>
          </p:cNvSpPr>
          <p:nvPr>
            <p:ph idx="1"/>
          </p:nvPr>
        </p:nvSpPr>
        <p:spPr>
          <a:xfrm>
            <a:off x="5341546" y="4088724"/>
            <a:ext cx="6012254" cy="2171405"/>
          </a:xfrm>
        </p:spPr>
        <p:txBody>
          <a:bodyPr anchor="t">
            <a:normAutofit/>
          </a:bodyPr>
          <a:lstStyle/>
          <a:p>
            <a:r>
              <a:rPr lang="en-US" sz="2200" dirty="0"/>
              <a:t>Not just your tuition!</a:t>
            </a:r>
          </a:p>
          <a:p>
            <a:r>
              <a:rPr lang="en-US" sz="2200" dirty="0"/>
              <a:t>A job and salary?</a:t>
            </a:r>
          </a:p>
          <a:p>
            <a:r>
              <a:rPr lang="en-US" sz="2200" dirty="0"/>
              <a:t>Attendance at FSU, USF, UF…. ?</a:t>
            </a:r>
          </a:p>
          <a:p>
            <a:r>
              <a:rPr lang="en-US" sz="2200" dirty="0"/>
              <a:t>Gap year/study abroad?</a:t>
            </a:r>
          </a:p>
        </p:txBody>
      </p:sp>
    </p:spTree>
    <p:extLst>
      <p:ext uri="{BB962C8B-B14F-4D97-AF65-F5344CB8AC3E}">
        <p14:creationId xmlns:p14="http://schemas.microsoft.com/office/powerpoint/2010/main" val="356983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0" y="4554531"/>
            <a:ext cx="9144000" cy="896590"/>
          </a:xfrm>
        </p:spPr>
        <p:txBody>
          <a:bodyPr vert="horz" lIns="91440" tIns="45720" rIns="91440" bIns="45720" rtlCol="0" anchor="b">
            <a:normAutofit/>
          </a:bodyPr>
          <a:lstStyle/>
          <a:p>
            <a:pPr algn="ctr" defTabSz="914400"/>
            <a:r>
              <a:rPr lang="en-US" sz="4500" b="1" dirty="0">
                <a:latin typeface="+mn-lt"/>
              </a:rPr>
              <a:t>Why Are There Bad Teachers?</a:t>
            </a:r>
          </a:p>
        </p:txBody>
      </p:sp>
      <p:sp>
        <p:nvSpPr>
          <p:cNvPr id="21" name="Content Placeholder 20">
            <a:extLst>
              <a:ext uri="{FF2B5EF4-FFF2-40B4-BE49-F238E27FC236}">
                <a16:creationId xmlns:a16="http://schemas.microsoft.com/office/drawing/2014/main" id="{1DC7F103-749E-30C1-3472-ECDF14D3592F}"/>
              </a:ext>
            </a:extLst>
          </p:cNvPr>
          <p:cNvSpPr>
            <a:spLocks noGrp="1"/>
          </p:cNvSpPr>
          <p:nvPr>
            <p:ph idx="1"/>
          </p:nvPr>
        </p:nvSpPr>
        <p:spPr>
          <a:xfrm>
            <a:off x="1524000" y="5474417"/>
            <a:ext cx="9144000" cy="775715"/>
          </a:xfrm>
        </p:spPr>
        <p:txBody>
          <a:bodyPr vert="horz" lIns="91440" tIns="45720" rIns="91440" bIns="45720" rtlCol="0">
            <a:noAutofit/>
          </a:bodyPr>
          <a:lstStyle/>
          <a:p>
            <a:pPr marL="0" indent="0" algn="ctr" defTabSz="914400">
              <a:spcBef>
                <a:spcPts val="1000"/>
              </a:spcBef>
              <a:buNone/>
            </a:pPr>
            <a:r>
              <a:rPr lang="en-US" sz="3000" u="sng" dirty="0"/>
              <a:t>Opportunity cost</a:t>
            </a:r>
            <a:r>
              <a:rPr lang="en-US" sz="3000" dirty="0"/>
              <a:t>! The best and brightest usually do something else!</a:t>
            </a:r>
          </a:p>
        </p:txBody>
      </p:sp>
      <p:pic>
        <p:nvPicPr>
          <p:cNvPr id="3" name="Picture 2" descr="A person with glasses holding a pencil&#10;&#10;Description automatically generated">
            <a:extLst>
              <a:ext uri="{FF2B5EF4-FFF2-40B4-BE49-F238E27FC236}">
                <a16:creationId xmlns:a16="http://schemas.microsoft.com/office/drawing/2014/main" id="{A09D8868-A41B-D992-58F7-0CBB57156BE5}"/>
              </a:ext>
            </a:extLst>
          </p:cNvPr>
          <p:cNvPicPr>
            <a:picLocks noChangeAspect="1"/>
          </p:cNvPicPr>
          <p:nvPr/>
        </p:nvPicPr>
        <p:blipFill rotWithShape="1">
          <a:blip r:embed="rId2"/>
          <a:srcRect l="4303" r="-2" b="-2"/>
          <a:stretch/>
        </p:blipFill>
        <p:spPr>
          <a:xfrm>
            <a:off x="956539" y="881511"/>
            <a:ext cx="3238462" cy="3339154"/>
          </a:xfrm>
          <a:prstGeom prst="rect">
            <a:avLst/>
          </a:prstGeom>
        </p:spPr>
      </p:pic>
      <p:pic>
        <p:nvPicPr>
          <p:cNvPr id="17" name="Content Placeholder 16" descr="A person in a suit pointing at a book&#10;&#10;Description automatically generated">
            <a:extLst>
              <a:ext uri="{FF2B5EF4-FFF2-40B4-BE49-F238E27FC236}">
                <a16:creationId xmlns:a16="http://schemas.microsoft.com/office/drawing/2014/main" id="{B98AFDAC-E016-A2B1-6ACF-B8B5BA439750}"/>
              </a:ext>
            </a:extLst>
          </p:cNvPr>
          <p:cNvPicPr>
            <a:picLocks noChangeAspect="1"/>
          </p:cNvPicPr>
          <p:nvPr/>
        </p:nvPicPr>
        <p:blipFill rotWithShape="1">
          <a:blip r:embed="rId3"/>
          <a:srcRect l="30927" r="20418" b="1"/>
          <a:stretch/>
        </p:blipFill>
        <p:spPr>
          <a:xfrm>
            <a:off x="4499189" y="881511"/>
            <a:ext cx="3198594" cy="3339154"/>
          </a:xfrm>
          <a:prstGeom prst="rect">
            <a:avLst/>
          </a:prstGeom>
        </p:spPr>
      </p:pic>
      <p:pic>
        <p:nvPicPr>
          <p:cNvPr id="5" name="Picture 4" descr="A person in a suit and tie&#10;&#10;Description automatically generated">
            <a:extLst>
              <a:ext uri="{FF2B5EF4-FFF2-40B4-BE49-F238E27FC236}">
                <a16:creationId xmlns:a16="http://schemas.microsoft.com/office/drawing/2014/main" id="{2F5DFEF2-8B77-3B71-F35A-7A1CBE346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803" y="880770"/>
            <a:ext cx="2671938" cy="3339924"/>
          </a:xfrm>
          <a:prstGeom prst="rect">
            <a:avLst/>
          </a:prstGeom>
        </p:spPr>
      </p:pic>
      <p:grpSp>
        <p:nvGrpSpPr>
          <p:cNvPr id="42" name="Group 41">
            <a:extLst>
              <a:ext uri="{FF2B5EF4-FFF2-40B4-BE49-F238E27FC236}">
                <a16:creationId xmlns:a16="http://schemas.microsoft.com/office/drawing/2014/main" id="{B92E456B-6F10-C7B9-7196-8F78B4075A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43" name="Rectangle 42">
              <a:extLst>
                <a:ext uri="{FF2B5EF4-FFF2-40B4-BE49-F238E27FC236}">
                  <a16:creationId xmlns:a16="http://schemas.microsoft.com/office/drawing/2014/main" id="{3165D5D8-BB60-5F35-201E-ABDC5B5A2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EAC388-A02C-733A-330C-D0030C1FC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8266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712B7A14-796A-9BA9-1DCB-4E88C90E6ABE}"/>
            </a:ext>
          </a:extLst>
        </p:cNvPr>
        <p:cNvGrpSpPr/>
        <p:nvPr/>
      </p:nvGrpSpPr>
      <p:grpSpPr>
        <a:xfrm>
          <a:off x="0" y="0"/>
          <a:ext cx="0" cy="0"/>
          <a:chOff x="0" y="0"/>
          <a:chExt cx="0" cy="0"/>
        </a:xfrm>
      </p:grpSpPr>
      <p:pic>
        <p:nvPicPr>
          <p:cNvPr id="2" name="Picture 1" descr="Treasure map Photos - Download Free High-Quality Pictures | Freepik">
            <a:extLst>
              <a:ext uri="{FF2B5EF4-FFF2-40B4-BE49-F238E27FC236}">
                <a16:creationId xmlns:a16="http://schemas.microsoft.com/office/drawing/2014/main" id="{844667CA-08CA-2811-2AAB-FC6DB50E9ABA}"/>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DF51696-AF89-327A-90E1-9BA7ED7C909C}"/>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Tradeoffs Are Everywhere!</a:t>
            </a:r>
          </a:p>
        </p:txBody>
      </p:sp>
      <p:sp>
        <p:nvSpPr>
          <p:cNvPr id="6" name="Rectangle 5">
            <a:extLst>
              <a:ext uri="{FF2B5EF4-FFF2-40B4-BE49-F238E27FC236}">
                <a16:creationId xmlns:a16="http://schemas.microsoft.com/office/drawing/2014/main" id="{3D70124A-07C8-27CA-DF15-628916ABC7B0}"/>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322687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descr="A green and white logo&#10;&#10;Description automatically generated">
            <a:extLst>
              <a:ext uri="{FF2B5EF4-FFF2-40B4-BE49-F238E27FC236}">
                <a16:creationId xmlns:a16="http://schemas.microsoft.com/office/drawing/2014/main" id="{31A0FA25-D476-91A2-50D8-81B0FF8CA578}"/>
              </a:ext>
            </a:extLst>
          </p:cNvPr>
          <p:cNvPicPr>
            <a:picLocks noChangeAspect="1"/>
          </p:cNvPicPr>
          <p:nvPr/>
        </p:nvPicPr>
        <p:blipFill>
          <a:blip r:embed="rId2"/>
          <a:stretch>
            <a:fillRect/>
          </a:stretch>
        </p:blipFill>
        <p:spPr>
          <a:xfrm>
            <a:off x="1120478" y="1583134"/>
            <a:ext cx="7009396" cy="3685585"/>
          </a:xfrm>
          <a:prstGeom prst="rect">
            <a:avLst/>
          </a:prstGeom>
        </p:spPr>
      </p:pic>
      <p:cxnSp>
        <p:nvCxnSpPr>
          <p:cNvPr id="41" name="Straight Connector 40">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71E0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348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2">
            <a:extLst>
              <a:ext uri="{FF2B5EF4-FFF2-40B4-BE49-F238E27FC236}">
                <a16:creationId xmlns:a16="http://schemas.microsoft.com/office/drawing/2014/main" id="{FFCF7C2D-939F-B70E-C5A4-25C1D4839354}"/>
              </a:ext>
            </a:extLst>
          </p:cNvPr>
          <p:cNvSpPr>
            <a:spLocks noGrp="1"/>
          </p:cNvSpPr>
          <p:nvPr>
            <p:ph idx="1"/>
          </p:nvPr>
        </p:nvSpPr>
        <p:spPr>
          <a:xfrm>
            <a:off x="630936" y="2660904"/>
            <a:ext cx="4818888" cy="3547872"/>
          </a:xfrm>
        </p:spPr>
        <p:txBody>
          <a:bodyPr anchor="t">
            <a:normAutofit/>
          </a:bodyPr>
          <a:lstStyle/>
          <a:p>
            <a:r>
              <a:rPr lang="en-US" sz="2200" dirty="0"/>
              <a:t>FDA safety regulations keep new drugs and medications from reaching the market.</a:t>
            </a:r>
          </a:p>
          <a:p>
            <a:r>
              <a:rPr lang="en-US" sz="2200" dirty="0"/>
              <a:t>This can potentially lead to more deaths.</a:t>
            </a:r>
          </a:p>
        </p:txBody>
      </p:sp>
      <p:pic>
        <p:nvPicPr>
          <p:cNvPr id="9" name="Content Placeholder 8" descr="A blue and white logo&#10;&#10;Description automatically generated">
            <a:extLst>
              <a:ext uri="{FF2B5EF4-FFF2-40B4-BE49-F238E27FC236}">
                <a16:creationId xmlns:a16="http://schemas.microsoft.com/office/drawing/2014/main" id="{91B04BDF-0EC0-1C2F-B667-1B97B885DFEF}"/>
              </a:ext>
            </a:extLst>
          </p:cNvPr>
          <p:cNvPicPr>
            <a:picLocks noChangeAspect="1"/>
          </p:cNvPicPr>
          <p:nvPr/>
        </p:nvPicPr>
        <p:blipFill>
          <a:blip r:embed="rId2"/>
          <a:stretch>
            <a:fillRect/>
          </a:stretch>
        </p:blipFill>
        <p:spPr>
          <a:xfrm>
            <a:off x="6099048" y="1392385"/>
            <a:ext cx="5458968" cy="4073229"/>
          </a:xfrm>
          <a:prstGeom prst="rect">
            <a:avLst/>
          </a:prstGeom>
        </p:spPr>
      </p:pic>
    </p:spTree>
    <p:extLst>
      <p:ext uri="{BB962C8B-B14F-4D97-AF65-F5344CB8AC3E}">
        <p14:creationId xmlns:p14="http://schemas.microsoft.com/office/powerpoint/2010/main" val="2973583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30936" y="640080"/>
            <a:ext cx="4818888" cy="1481328"/>
          </a:xfrm>
        </p:spPr>
        <p:txBody>
          <a:bodyPr anchor="b">
            <a:normAutofit/>
          </a:bodyPr>
          <a:lstStyle/>
          <a:p>
            <a:r>
              <a:rPr lang="en-US" sz="5000">
                <a:latin typeface="+mn-lt"/>
                <a:cs typeface="Times New Roman" pitchFamily="18" charset="0"/>
              </a:rPr>
              <a:t>Covid Lockdowns?</a:t>
            </a:r>
          </a:p>
        </p:txBody>
      </p:sp>
      <p:sp>
        <p:nvSpPr>
          <p:cNvPr id="2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0DA0265-BA89-FC90-B6FF-024560383A06}"/>
              </a:ext>
            </a:extLst>
          </p:cNvPr>
          <p:cNvSpPr>
            <a:spLocks noGrp="1"/>
          </p:cNvSpPr>
          <p:nvPr>
            <p:ph idx="1"/>
          </p:nvPr>
        </p:nvSpPr>
        <p:spPr>
          <a:xfrm>
            <a:off x="630936" y="2660904"/>
            <a:ext cx="4818888" cy="3547872"/>
          </a:xfrm>
        </p:spPr>
        <p:txBody>
          <a:bodyPr anchor="t">
            <a:normAutofit/>
          </a:bodyPr>
          <a:lstStyle/>
          <a:p>
            <a:r>
              <a:rPr lang="en-US" sz="2200"/>
              <a:t>Lockdowns may prevent deaths from covid.</a:t>
            </a:r>
          </a:p>
          <a:p>
            <a:r>
              <a:rPr lang="en-US" sz="2200"/>
              <a:t>But they may lead to deaths from other causes:</a:t>
            </a:r>
          </a:p>
          <a:p>
            <a:pPr lvl="1"/>
            <a:r>
              <a:rPr lang="en-US" sz="2200"/>
              <a:t>Depression/Anxiety</a:t>
            </a:r>
          </a:p>
          <a:p>
            <a:pPr lvl="1"/>
            <a:r>
              <a:rPr lang="en-US" sz="2200"/>
              <a:t>Addiction</a:t>
            </a:r>
          </a:p>
          <a:p>
            <a:pPr lvl="1"/>
            <a:r>
              <a:rPr lang="en-US" sz="2200"/>
              <a:t>Domestic Abuse</a:t>
            </a:r>
          </a:p>
          <a:p>
            <a:pPr lvl="1"/>
            <a:r>
              <a:rPr lang="en-US" sz="2200"/>
              <a:t>Diseases due to the inability to receive routine medical screenings.</a:t>
            </a:r>
          </a:p>
        </p:txBody>
      </p:sp>
      <p:pic>
        <p:nvPicPr>
          <p:cNvPr id="3" name="Picture 2" descr="Close-up of a sign on a door&#10;&#10;Description automatically generated">
            <a:extLst>
              <a:ext uri="{FF2B5EF4-FFF2-40B4-BE49-F238E27FC236}">
                <a16:creationId xmlns:a16="http://schemas.microsoft.com/office/drawing/2014/main" id="{4389ABA7-0AC3-1FF5-CBC5-80B520103B69}"/>
              </a:ext>
            </a:extLst>
          </p:cNvPr>
          <p:cNvPicPr>
            <a:picLocks noChangeAspect="1"/>
          </p:cNvPicPr>
          <p:nvPr/>
        </p:nvPicPr>
        <p:blipFill rotWithShape="1">
          <a:blip r:embed="rId2"/>
          <a:srcRect l="33173" r="12366" b="-1"/>
          <a:stretch/>
        </p:blipFill>
        <p:spPr>
          <a:xfrm>
            <a:off x="6099048" y="847891"/>
            <a:ext cx="5458968" cy="5162218"/>
          </a:xfrm>
          <a:prstGeom prst="rect">
            <a:avLst/>
          </a:prstGeom>
        </p:spPr>
      </p:pic>
      <p:sp>
        <p:nvSpPr>
          <p:cNvPr id="2" name="Rectangle 1">
            <a:extLst>
              <a:ext uri="{FF2B5EF4-FFF2-40B4-BE49-F238E27FC236}">
                <a16:creationId xmlns:a16="http://schemas.microsoft.com/office/drawing/2014/main" id="{86E5A49F-0D5D-DF56-6BB7-F43CCCDD917D}"/>
              </a:ext>
            </a:extLst>
          </p:cNvPr>
          <p:cNvSpPr/>
          <p:nvPr/>
        </p:nvSpPr>
        <p:spPr>
          <a:xfrm rot="16200000">
            <a:off x="2160585" y="598003"/>
            <a:ext cx="256509" cy="3547754"/>
          </a:xfrm>
          <a:prstGeom prst="rect">
            <a:avLst/>
          </a:prstGeom>
          <a:solidFill>
            <a:srgbClr val="FF0000"/>
          </a:solidFill>
          <a:ln>
            <a:solidFill>
              <a:srgbClr val="FF0000"/>
            </a:solid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80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B69EDFB9-8F52-A237-27F5-406546754F1B}"/>
            </a:ext>
          </a:extLst>
        </p:cNvPr>
        <p:cNvGrpSpPr/>
        <p:nvPr/>
      </p:nvGrpSpPr>
      <p:grpSpPr>
        <a:xfrm>
          <a:off x="0" y="0"/>
          <a:ext cx="0" cy="0"/>
          <a:chOff x="0" y="0"/>
          <a:chExt cx="0" cy="0"/>
        </a:xfrm>
      </p:grpSpPr>
      <p:pic>
        <p:nvPicPr>
          <p:cNvPr id="3" name="Picture 2" descr="Treasure map Photos - Download Free High-Quality Pictures | Freepik">
            <a:extLst>
              <a:ext uri="{FF2B5EF4-FFF2-40B4-BE49-F238E27FC236}">
                <a16:creationId xmlns:a16="http://schemas.microsoft.com/office/drawing/2014/main" id="{B661AAC1-E585-7F65-0114-EE57772B1948}"/>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02A72AB-0846-554C-11C5-5D89045E1414}"/>
              </a:ext>
            </a:extLst>
          </p:cNvPr>
          <p:cNvSpPr txBox="1">
            <a:spLocks/>
          </p:cNvSpPr>
          <p:nvPr/>
        </p:nvSpPr>
        <p:spPr>
          <a:xfrm>
            <a:off x="838198" y="2149866"/>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Scarcity</a:t>
            </a:r>
          </a:p>
        </p:txBody>
      </p:sp>
      <p:sp>
        <p:nvSpPr>
          <p:cNvPr id="6" name="Rectangle 5">
            <a:extLst>
              <a:ext uri="{FF2B5EF4-FFF2-40B4-BE49-F238E27FC236}">
                <a16:creationId xmlns:a16="http://schemas.microsoft.com/office/drawing/2014/main" id="{BD9032B1-C7BF-0E30-39F5-664BCF96535F}"/>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Subtitle 2">
            <a:extLst>
              <a:ext uri="{FF2B5EF4-FFF2-40B4-BE49-F238E27FC236}">
                <a16:creationId xmlns:a16="http://schemas.microsoft.com/office/drawing/2014/main" id="{6406872C-404B-EABD-92F3-CAEBDD0FA8C8}"/>
              </a:ext>
            </a:extLst>
          </p:cNvPr>
          <p:cNvSpPr txBox="1">
            <a:spLocks/>
          </p:cNvSpPr>
          <p:nvPr/>
        </p:nvSpPr>
        <p:spPr>
          <a:xfrm>
            <a:off x="270074" y="3770454"/>
            <a:ext cx="11651847" cy="1386068"/>
          </a:xfrm>
          <a:prstGeom prst="rect">
            <a:avLst/>
          </a:prstGeom>
          <a:noFill/>
          <a:effectLst>
            <a:softEdge rad="127000"/>
          </a:effectLst>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1400" b="1" dirty="0">
              <a:ln>
                <a:solidFill>
                  <a:schemeClr val="tx1"/>
                </a:solidFill>
              </a:ln>
              <a:solidFill>
                <a:srgbClr val="663300"/>
              </a:solidFill>
              <a:effectLst>
                <a:outerShdw blurRad="50800" dist="38100" dir="18900000" algn="bl" rotWithShape="0">
                  <a:prstClr val="black">
                    <a:alpha val="40000"/>
                  </a:prstClr>
                </a:outerShdw>
              </a:effectLst>
            </a:endParaRPr>
          </a:p>
          <a:p>
            <a:pPr marL="0" indent="0" algn="ctr">
              <a:buNone/>
            </a:pPr>
            <a:r>
              <a:rPr lang="en-US" b="1" dirty="0">
                <a:ln>
                  <a:solidFill>
                    <a:schemeClr val="tx1"/>
                  </a:solidFill>
                </a:ln>
                <a:solidFill>
                  <a:srgbClr val="663300"/>
                </a:solidFill>
                <a:effectLst>
                  <a:outerShdw blurRad="50800" dist="38100" dir="18900000" algn="bl" rotWithShape="0">
                    <a:prstClr val="black">
                      <a:alpha val="40000"/>
                    </a:prstClr>
                  </a:outerShdw>
                </a:effectLst>
              </a:rPr>
              <a:t>The reality that we have </a:t>
            </a:r>
            <a:r>
              <a:rPr lang="en-US" b="1" u="sng" dirty="0">
                <a:ln>
                  <a:solidFill>
                    <a:schemeClr val="tx1"/>
                  </a:solidFill>
                </a:ln>
                <a:solidFill>
                  <a:srgbClr val="663300"/>
                </a:solidFill>
                <a:effectLst>
                  <a:outerShdw blurRad="50800" dist="38100" dir="18900000" algn="bl" rotWithShape="0">
                    <a:prstClr val="black">
                      <a:alpha val="40000"/>
                    </a:prstClr>
                  </a:outerShdw>
                </a:effectLst>
              </a:rPr>
              <a:t>unlimited</a:t>
            </a:r>
            <a:r>
              <a:rPr lang="en-US" b="1" dirty="0">
                <a:ln>
                  <a:solidFill>
                    <a:schemeClr val="tx1"/>
                  </a:solidFill>
                </a:ln>
                <a:solidFill>
                  <a:srgbClr val="663300"/>
                </a:solidFill>
                <a:effectLst>
                  <a:outerShdw blurRad="50800" dist="38100" dir="18900000" algn="bl" rotWithShape="0">
                    <a:prstClr val="black">
                      <a:alpha val="40000"/>
                    </a:prstClr>
                  </a:outerShdw>
                </a:effectLst>
              </a:rPr>
              <a:t> wants but </a:t>
            </a:r>
            <a:r>
              <a:rPr lang="en-US" b="1" u="sng" dirty="0">
                <a:ln>
                  <a:solidFill>
                    <a:schemeClr val="tx1"/>
                  </a:solidFill>
                </a:ln>
                <a:solidFill>
                  <a:srgbClr val="663300"/>
                </a:solidFill>
                <a:effectLst>
                  <a:outerShdw blurRad="50800" dist="38100" dir="18900000" algn="bl" rotWithShape="0">
                    <a:prstClr val="black">
                      <a:alpha val="40000"/>
                    </a:prstClr>
                  </a:outerShdw>
                </a:effectLst>
              </a:rPr>
              <a:t>limited</a:t>
            </a:r>
            <a:r>
              <a:rPr lang="en-US" b="1" dirty="0">
                <a:ln>
                  <a:solidFill>
                    <a:schemeClr val="tx1"/>
                  </a:solidFill>
                </a:ln>
                <a:solidFill>
                  <a:srgbClr val="663300"/>
                </a:solidFill>
                <a:effectLst>
                  <a:outerShdw blurRad="50800" dist="38100" dir="18900000" algn="bl" rotWithShape="0">
                    <a:prstClr val="black">
                      <a:alpha val="40000"/>
                    </a:prstClr>
                  </a:outerShdw>
                </a:effectLst>
              </a:rPr>
              <a:t> availability.</a:t>
            </a:r>
          </a:p>
        </p:txBody>
      </p:sp>
    </p:spTree>
    <p:extLst>
      <p:ext uri="{BB962C8B-B14F-4D97-AF65-F5344CB8AC3E}">
        <p14:creationId xmlns:p14="http://schemas.microsoft.com/office/powerpoint/2010/main" val="341247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457E8584-474C-A240-F140-29B01EC9B53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562276A-F6A9-CE85-5866-1A0CB4844B65}"/>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EADEC024-9BDE-EAE4-4944-05784A3573A9}"/>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Tradeoffs</a:t>
            </a:r>
          </a:p>
        </p:txBody>
      </p:sp>
      <p:sp>
        <p:nvSpPr>
          <p:cNvPr id="3" name="Content Placeholder 2">
            <a:extLst>
              <a:ext uri="{FF2B5EF4-FFF2-40B4-BE49-F238E27FC236}">
                <a16:creationId xmlns:a16="http://schemas.microsoft.com/office/drawing/2014/main" id="{AB6EA2A8-DCA0-71FE-53A4-3A687C9B149E}"/>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Tradeoffs exist because of scarcity.</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Choices involve sacrifice. Doing one thing means doing less of something else.</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But we don’t always make the same choices…..</a:t>
            </a:r>
          </a:p>
        </p:txBody>
      </p:sp>
    </p:spTree>
    <p:extLst>
      <p:ext uri="{BB962C8B-B14F-4D97-AF65-F5344CB8AC3E}">
        <p14:creationId xmlns:p14="http://schemas.microsoft.com/office/powerpoint/2010/main" val="18620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FC18B495-B04F-08C7-F226-DF1819D74652}"/>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0B447AB1-B524-184D-B655-42600DFDCEBF}"/>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88E761C-F819-FF15-8055-2E2BF03F9598}"/>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People Respond to Incentives</a:t>
            </a:r>
          </a:p>
        </p:txBody>
      </p:sp>
      <p:sp>
        <p:nvSpPr>
          <p:cNvPr id="6" name="Rectangle 5">
            <a:extLst>
              <a:ext uri="{FF2B5EF4-FFF2-40B4-BE49-F238E27FC236}">
                <a16:creationId xmlns:a16="http://schemas.microsoft.com/office/drawing/2014/main" id="{45208645-BEE1-79C8-26BD-EDDBB456E75D}"/>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58645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40C7BB97-0E7F-1CC9-CA2D-0531B5D0BC44}"/>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65DF8658-EC1E-4C4F-7E70-20CB1C3D1BA8}"/>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817E62E-46F6-41AF-7CE7-9E4D00F90D37}"/>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descr="Logo&#10;&#10;Description automatically generated">
            <a:extLst>
              <a:ext uri="{FF2B5EF4-FFF2-40B4-BE49-F238E27FC236}">
                <a16:creationId xmlns:a16="http://schemas.microsoft.com/office/drawing/2014/main" id="{D4ACF9E6-0331-D1CD-E6B2-3115E29242A8}"/>
              </a:ext>
            </a:extLst>
          </p:cNvPr>
          <p:cNvPicPr>
            <a:picLocks noChangeAspect="1"/>
          </p:cNvPicPr>
          <p:nvPr/>
        </p:nvPicPr>
        <p:blipFill rotWithShape="1">
          <a:blip r:embed="rId4"/>
          <a:srcRect t="7899" b="10117"/>
          <a:stretch/>
        </p:blipFill>
        <p:spPr>
          <a:xfrm>
            <a:off x="688251" y="469649"/>
            <a:ext cx="10815496" cy="5918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5324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38881" y="457200"/>
            <a:ext cx="10909640" cy="1368614"/>
          </a:xfrm>
        </p:spPr>
        <p:txBody>
          <a:bodyPr vert="horz" lIns="91440" tIns="45720" rIns="91440" bIns="45720" rtlCol="0" anchor="ctr">
            <a:normAutofit/>
          </a:bodyPr>
          <a:lstStyle/>
          <a:p>
            <a:pPr algn="ctr" defTabSz="914400"/>
            <a:r>
              <a:rPr lang="en-US" sz="6600" b="1" dirty="0"/>
              <a:t>Seatbelt Laws</a:t>
            </a:r>
          </a:p>
        </p:txBody>
      </p:sp>
      <p:sp>
        <p:nvSpPr>
          <p:cNvPr id="103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ack and white sign with white text&#10;&#10;Description automatically generated">
            <a:extLst>
              <a:ext uri="{FF2B5EF4-FFF2-40B4-BE49-F238E27FC236}">
                <a16:creationId xmlns:a16="http://schemas.microsoft.com/office/drawing/2014/main" id="{97796C0D-5E17-751D-C20B-9DDF2C5559F3}"/>
              </a:ext>
            </a:extLst>
          </p:cNvPr>
          <p:cNvPicPr>
            <a:picLocks noChangeAspect="1"/>
          </p:cNvPicPr>
          <p:nvPr/>
        </p:nvPicPr>
        <p:blipFill>
          <a:blip r:embed="rId2"/>
          <a:stretch>
            <a:fillRect/>
          </a:stretch>
        </p:blipFill>
        <p:spPr>
          <a:xfrm>
            <a:off x="1670511" y="2642616"/>
            <a:ext cx="2913473" cy="3605784"/>
          </a:xfrm>
          <a:prstGeom prst="rect">
            <a:avLst/>
          </a:prstGeom>
        </p:spPr>
      </p:pic>
      <p:pic>
        <p:nvPicPr>
          <p:cNvPr id="1026" name="Picture 2" descr="As Safe as You Want to Be – Bluefield Process Safety">
            <a:extLst>
              <a:ext uri="{FF2B5EF4-FFF2-40B4-BE49-F238E27FC236}">
                <a16:creationId xmlns:a16="http://schemas.microsoft.com/office/drawing/2014/main" id="{BC06AC8F-95DF-51FA-9219-E47FF9EF0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705039"/>
            <a:ext cx="5614416" cy="348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6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13148C5A-E3F7-240B-DB85-E0D1B48A2308}"/>
              </a:ext>
            </a:extLst>
          </p:cNvPr>
          <p:cNvPicPr>
            <a:picLocks noGrp="1" noChangeAspect="1"/>
          </p:cNvPicPr>
          <p:nvPr>
            <p:ph idx="1"/>
          </p:nvPr>
        </p:nvPicPr>
        <p:blipFill>
          <a:blip r:embed="rId2"/>
          <a:stretch>
            <a:fillRect/>
          </a:stretch>
        </p:blipFill>
        <p:spPr>
          <a:xfrm>
            <a:off x="4146126" y="643467"/>
            <a:ext cx="3899746" cy="5571067"/>
          </a:xfrm>
          <a:prstGeom prst="rect">
            <a:avLst/>
          </a:prstGeom>
        </p:spPr>
      </p:pic>
    </p:spTree>
    <p:extLst>
      <p:ext uri="{BB962C8B-B14F-4D97-AF65-F5344CB8AC3E}">
        <p14:creationId xmlns:p14="http://schemas.microsoft.com/office/powerpoint/2010/main" val="1981924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p:cNvSpPr>
            <a:spLocks noGrp="1"/>
          </p:cNvSpPr>
          <p:nvPr>
            <p:ph type="title"/>
          </p:nvPr>
        </p:nvSpPr>
        <p:spPr>
          <a:xfrm>
            <a:off x="2003161" y="639193"/>
            <a:ext cx="2678858" cy="3573516"/>
          </a:xfrm>
        </p:spPr>
        <p:txBody>
          <a:bodyPr vert="horz" lIns="91440" tIns="45720" rIns="91440" bIns="45720" rtlCol="0" anchor="b">
            <a:normAutofit/>
          </a:bodyPr>
          <a:lstStyle/>
          <a:p>
            <a:pPr defTabSz="914400"/>
            <a:r>
              <a:rPr lang="en-US" sz="5700" b="1" dirty="0"/>
              <a:t>Plastic Bag Laws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6459"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Content Placeholder 1">
            <a:extLst>
              <a:ext uri="{FF2B5EF4-FFF2-40B4-BE49-F238E27FC236}">
                <a16:creationId xmlns:a16="http://schemas.microsoft.com/office/drawing/2014/main" id="{746C8DE5-67D4-DBC5-8B80-0437368C9752}"/>
              </a:ext>
            </a:extLst>
          </p:cNvPr>
          <p:cNvPicPr>
            <a:picLocks noGrp="1" noChangeAspect="1"/>
          </p:cNvPicPr>
          <p:nvPr>
            <p:ph idx="1"/>
          </p:nvPr>
        </p:nvPicPr>
        <p:blipFill>
          <a:blip r:embed="rId2"/>
          <a:stretch>
            <a:fillRect/>
          </a:stretch>
        </p:blipFill>
        <p:spPr>
          <a:xfrm>
            <a:off x="5014722" y="1396579"/>
            <a:ext cx="5410962" cy="4037410"/>
          </a:xfrm>
          <a:prstGeom prst="rect">
            <a:avLst/>
          </a:prstGeom>
        </p:spPr>
      </p:pic>
    </p:spTree>
    <p:extLst>
      <p:ext uri="{BB962C8B-B14F-4D97-AF65-F5344CB8AC3E}">
        <p14:creationId xmlns:p14="http://schemas.microsoft.com/office/powerpoint/2010/main" val="3882007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Legal Differences Between Possession, Distribution, and Manufacturing of a  Controlled Substance - Gale Law Group">
            <a:extLst>
              <a:ext uri="{FF2B5EF4-FFF2-40B4-BE49-F238E27FC236}">
                <a16:creationId xmlns:a16="http://schemas.microsoft.com/office/drawing/2014/main" id="{6E721152-A430-F204-7C3F-8F9FA66DEF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751" y="321734"/>
            <a:ext cx="4521665" cy="29051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s Social Science Made DARE Actually Work? - Social Science Space">
            <a:extLst>
              <a:ext uri="{FF2B5EF4-FFF2-40B4-BE49-F238E27FC236}">
                <a16:creationId xmlns:a16="http://schemas.microsoft.com/office/drawing/2014/main" id="{ABAA83E1-00F5-BB8C-BF8E-9B0BACD159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524" y="3631096"/>
            <a:ext cx="5042118" cy="276056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quot;Just Say No 1980's Anti-Drug Nancy Reagan&quot; Poster for Sale by Talaqua345">
            <a:extLst>
              <a:ext uri="{FF2B5EF4-FFF2-40B4-BE49-F238E27FC236}">
                <a16:creationId xmlns:a16="http://schemas.microsoft.com/office/drawing/2014/main" id="{5DBAA3F7-2098-EC78-8A59-DB9CFAB99A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643313"/>
            <a:ext cx="5426764" cy="542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39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FF208-3FFA-098B-766A-8C462E6386DC}"/>
              </a:ext>
            </a:extLst>
          </p:cNvPr>
          <p:cNvSpPr txBox="1"/>
          <p:nvPr/>
        </p:nvSpPr>
        <p:spPr>
          <a:xfrm>
            <a:off x="762001" y="5074024"/>
            <a:ext cx="10109199" cy="598032"/>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200" b="1" kern="1200" dirty="0">
                <a:solidFill>
                  <a:schemeClr val="tx1"/>
                </a:solidFill>
                <a:latin typeface="Calibri" panose="020F0502020204030204" pitchFamily="34" charset="0"/>
                <a:ea typeface="+mj-ea"/>
                <a:cs typeface="Calibri" panose="020F0502020204030204" pitchFamily="34" charset="0"/>
              </a:rPr>
              <a:t>Australian Penal Colonies 1790s</a:t>
            </a:r>
          </a:p>
        </p:txBody>
      </p:sp>
      <p:pic>
        <p:nvPicPr>
          <p:cNvPr id="3076" name="Picture 4" descr="A map of australia with different countries/regions&#10;&#10;Description automatically generated">
            <a:extLst>
              <a:ext uri="{FF2B5EF4-FFF2-40B4-BE49-F238E27FC236}">
                <a16:creationId xmlns:a16="http://schemas.microsoft.com/office/drawing/2014/main" id="{80D759A7-2CDF-A2F0-A054-0F257EC14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69" b="13461"/>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ebsite reveals secrets of convicts sent to Australia | The Independent |  The Independent">
            <a:extLst>
              <a:ext uri="{FF2B5EF4-FFF2-40B4-BE49-F238E27FC236}">
                <a16:creationId xmlns:a16="http://schemas.microsoft.com/office/drawing/2014/main" id="{5F1EB434-33F1-B751-A736-A5A372DD8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802" r="14504" b="2"/>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3092" name="Straight Connector 3091">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364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B49203C9-A840-9209-198C-36214B3466B7}"/>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B74CBC4D-E2A7-5836-A469-C5D41928747E}"/>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1FE995C-A75D-7BFC-3875-FDDDC930FC9D}"/>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Be Cautious of Secondary Effects</a:t>
            </a:r>
          </a:p>
        </p:txBody>
      </p:sp>
      <p:sp>
        <p:nvSpPr>
          <p:cNvPr id="6" name="Rectangle 5">
            <a:extLst>
              <a:ext uri="{FF2B5EF4-FFF2-40B4-BE49-F238E27FC236}">
                <a16:creationId xmlns:a16="http://schemas.microsoft.com/office/drawing/2014/main" id="{C47E5355-04AF-383D-A3A5-DF5D48DB9F92}"/>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2781703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2F6FE2CE-3138-144B-0A40-750F3D092286}"/>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A2782259-706E-861E-3E8A-01F31692B2CC}"/>
              </a:ext>
            </a:extLst>
          </p:cNvPr>
          <p:cNvPicPr>
            <a:picLocks noChangeAspect="1" noChangeArrowheads="1"/>
          </p:cNvPicPr>
          <p:nvPr/>
        </p:nvPicPr>
        <p:blipFill>
          <a:blip r:embed="rId3">
            <a:alphaModFix amt="4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9EDC85-0B38-102F-9BF9-75C36B6703D0}"/>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Institutions Matter!</a:t>
            </a:r>
          </a:p>
        </p:txBody>
      </p:sp>
      <p:sp>
        <p:nvSpPr>
          <p:cNvPr id="6" name="Rectangle 5">
            <a:extLst>
              <a:ext uri="{FF2B5EF4-FFF2-40B4-BE49-F238E27FC236}">
                <a16:creationId xmlns:a16="http://schemas.microsoft.com/office/drawing/2014/main" id="{9B174AB7-8B7D-F291-E1B3-1EC80C5DE0AA}"/>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82627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591F8-1351-2590-C9AD-3EC687E360B4}"/>
              </a:ext>
            </a:extLst>
          </p:cNvPr>
          <p:cNvSpPr>
            <a:spLocks noGrp="1"/>
          </p:cNvSpPr>
          <p:nvPr>
            <p:ph type="title"/>
          </p:nvPr>
        </p:nvSpPr>
        <p:spPr>
          <a:xfrm>
            <a:off x="1152517" y="5172368"/>
            <a:ext cx="6716578" cy="992068"/>
          </a:xfrm>
        </p:spPr>
        <p:txBody>
          <a:bodyPr vert="horz" lIns="91440" tIns="45720" rIns="91440" bIns="45720" rtlCol="0" anchor="b">
            <a:noAutofit/>
          </a:bodyPr>
          <a:lstStyle/>
          <a:p>
            <a:r>
              <a:rPr lang="en-US" sz="6600" kern="1200" dirty="0">
                <a:solidFill>
                  <a:schemeClr val="tx1"/>
                </a:solidFill>
                <a:latin typeface="Calibri" panose="020F0502020204030204" pitchFamily="34" charset="0"/>
                <a:cs typeface="Calibri" panose="020F0502020204030204" pitchFamily="34" charset="0"/>
              </a:rPr>
              <a:t>AIR</a:t>
            </a:r>
          </a:p>
        </p:txBody>
      </p:sp>
      <p:pic>
        <p:nvPicPr>
          <p:cNvPr id="4" name="Content Placeholder 3" descr="Smoke coming out of a factory&#10;&#10;Description automatically generated">
            <a:extLst>
              <a:ext uri="{FF2B5EF4-FFF2-40B4-BE49-F238E27FC236}">
                <a16:creationId xmlns:a16="http://schemas.microsoft.com/office/drawing/2014/main" id="{9485802B-5011-2DE8-1F77-9102CB48143E}"/>
              </a:ext>
            </a:extLst>
          </p:cNvPr>
          <p:cNvPicPr>
            <a:picLocks noChangeAspect="1"/>
          </p:cNvPicPr>
          <p:nvPr/>
        </p:nvPicPr>
        <p:blipFill rotWithShape="1">
          <a:blip r:embed="rId2"/>
          <a:srcRect l="28230" r="-2" b="-2"/>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3" name="Picture 2" descr="A black sign with white text&#10;&#10;Description automatically generated">
            <a:extLst>
              <a:ext uri="{FF2B5EF4-FFF2-40B4-BE49-F238E27FC236}">
                <a16:creationId xmlns:a16="http://schemas.microsoft.com/office/drawing/2014/main" id="{FFF62015-A221-CEDC-BA3B-851071E62AC7}"/>
              </a:ext>
            </a:extLst>
          </p:cNvPr>
          <p:cNvPicPr>
            <a:picLocks noChangeAspect="1"/>
          </p:cNvPicPr>
          <p:nvPr/>
        </p:nvPicPr>
        <p:blipFill rotWithShape="1">
          <a:blip r:embed="rId3"/>
          <a:srcRect t="4312" b="6194"/>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2125756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law - Financial Aid">
            <a:extLst>
              <a:ext uri="{FF2B5EF4-FFF2-40B4-BE49-F238E27FC236}">
                <a16:creationId xmlns:a16="http://schemas.microsoft.com/office/drawing/2014/main" id="{B73D8E43-57A0-D874-7537-E1699ACA33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Constitution of the United States | American Battlefield Trust">
            <a:extLst>
              <a:ext uri="{FF2B5EF4-FFF2-40B4-BE49-F238E27FC236}">
                <a16:creationId xmlns:a16="http://schemas.microsoft.com/office/drawing/2014/main" id="{B0F22DFA-171C-8EC4-EDD6-AC0DAA8D8D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2039937"/>
            <a:ext cx="5291667" cy="2778125"/>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D9C26037-8B31-87D9-AD66-C918E9DB74CF}"/>
              </a:ext>
            </a:extLst>
          </p:cNvPr>
          <p:cNvCxnSpPr/>
          <p:nvPr/>
        </p:nvCxnSpPr>
        <p:spPr>
          <a:xfrm>
            <a:off x="763929" y="1365813"/>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808DB31C-96F0-F9B9-7AC2-4A32D9B76525}"/>
              </a:ext>
            </a:extLst>
          </p:cNvPr>
          <p:cNvCxnSpPr>
            <a:cxnSpLocks/>
          </p:cNvCxnSpPr>
          <p:nvPr/>
        </p:nvCxnSpPr>
        <p:spPr>
          <a:xfrm>
            <a:off x="6256865" y="5453606"/>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42868D2E-10AE-E345-045F-47E91ACE58C5}"/>
              </a:ext>
            </a:extLst>
          </p:cNvPr>
          <p:cNvCxnSpPr/>
          <p:nvPr/>
        </p:nvCxnSpPr>
        <p:spPr>
          <a:xfrm>
            <a:off x="763929" y="5453606"/>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D467FAA-F3B4-669E-B52B-14CF5D1D28EE}"/>
              </a:ext>
            </a:extLst>
          </p:cNvPr>
          <p:cNvCxnSpPr>
            <a:cxnSpLocks/>
          </p:cNvCxnSpPr>
          <p:nvPr/>
        </p:nvCxnSpPr>
        <p:spPr>
          <a:xfrm>
            <a:off x="6256865" y="1365813"/>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054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046DBD-0D38-27B3-41C6-D6D40F58C484}"/>
            </a:ext>
          </a:extLst>
        </p:cNvPr>
        <p:cNvGrpSpPr/>
        <p:nvPr/>
      </p:nvGrpSpPr>
      <p:grpSpPr>
        <a:xfrm>
          <a:off x="0" y="0"/>
          <a:ext cx="0" cy="0"/>
          <a:chOff x="0" y="0"/>
          <a:chExt cx="0" cy="0"/>
        </a:xfrm>
      </p:grpSpPr>
      <p:pic>
        <p:nvPicPr>
          <p:cNvPr id="1026" name="Picture 2" descr="The Constitution of the United States | American Battlefield Trust">
            <a:extLst>
              <a:ext uri="{FF2B5EF4-FFF2-40B4-BE49-F238E27FC236}">
                <a16:creationId xmlns:a16="http://schemas.microsoft.com/office/drawing/2014/main" id="{88167DD4-9B67-7DAE-7A26-57E1FDE7C8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6865" y="1928654"/>
            <a:ext cx="5291667" cy="304845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83969FA5-9780-61B9-F819-4AEF3ABCC637}"/>
              </a:ext>
            </a:extLst>
          </p:cNvPr>
          <p:cNvCxnSpPr/>
          <p:nvPr/>
        </p:nvCxnSpPr>
        <p:spPr>
          <a:xfrm>
            <a:off x="763929" y="1365813"/>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24EE137E-DB45-B3B0-B1C5-51BDF96287F4}"/>
              </a:ext>
            </a:extLst>
          </p:cNvPr>
          <p:cNvCxnSpPr>
            <a:cxnSpLocks/>
          </p:cNvCxnSpPr>
          <p:nvPr/>
        </p:nvCxnSpPr>
        <p:spPr>
          <a:xfrm>
            <a:off x="6256865" y="5453606"/>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F23A36E-A009-F838-B7B6-47848A82D749}"/>
              </a:ext>
            </a:extLst>
          </p:cNvPr>
          <p:cNvCxnSpPr/>
          <p:nvPr/>
        </p:nvCxnSpPr>
        <p:spPr>
          <a:xfrm>
            <a:off x="763929" y="5453606"/>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ED063B3-871C-9589-5BBC-977B0C5119F0}"/>
              </a:ext>
            </a:extLst>
          </p:cNvPr>
          <p:cNvCxnSpPr>
            <a:cxnSpLocks/>
          </p:cNvCxnSpPr>
          <p:nvPr/>
        </p:nvCxnSpPr>
        <p:spPr>
          <a:xfrm>
            <a:off x="6256865" y="1365813"/>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23FD83D4-F3E3-A935-5519-3D901B8873AD}"/>
              </a:ext>
            </a:extLst>
          </p:cNvPr>
          <p:cNvPicPr>
            <a:picLocks noChangeAspect="1"/>
          </p:cNvPicPr>
          <p:nvPr/>
        </p:nvPicPr>
        <p:blipFill rotWithShape="1">
          <a:blip r:embed="rId3"/>
          <a:srcRect t="7899" b="10117"/>
          <a:stretch/>
        </p:blipFill>
        <p:spPr>
          <a:xfrm>
            <a:off x="557663" y="1928654"/>
            <a:ext cx="5412794" cy="2962111"/>
          </a:xfrm>
          <a:prstGeom prst="rect">
            <a:avLst/>
          </a:prstGeom>
          <a:ln>
            <a:noFill/>
          </a:ln>
          <a:effectLst>
            <a:outerShdw blurRad="190500" algn="tl" rotWithShape="0">
              <a:srgbClr val="000000">
                <a:alpha val="70000"/>
              </a:srgbClr>
            </a:outerShdw>
          </a:effectLst>
        </p:spPr>
      </p:pic>
      <p:pic>
        <p:nvPicPr>
          <p:cNvPr id="8" name="Picture 7" descr="A black letter on a yellow background&#10;&#10;AI-generated content may be incorrect.">
            <a:extLst>
              <a:ext uri="{FF2B5EF4-FFF2-40B4-BE49-F238E27FC236}">
                <a16:creationId xmlns:a16="http://schemas.microsoft.com/office/drawing/2014/main" id="{5C41331A-FD2D-AC17-75C5-E71EAA0EC2C8}"/>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rot="20305869">
            <a:off x="6212127" y="2609980"/>
            <a:ext cx="4195708" cy="1004659"/>
          </a:xfrm>
          <a:prstGeom prst="rect">
            <a:avLst/>
          </a:prstGeom>
          <a:effectLst>
            <a:softEdge rad="63500"/>
          </a:effectLst>
        </p:spPr>
      </p:pic>
    </p:spTree>
    <p:extLst>
      <p:ext uri="{BB962C8B-B14F-4D97-AF65-F5344CB8AC3E}">
        <p14:creationId xmlns:p14="http://schemas.microsoft.com/office/powerpoint/2010/main" val="25216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en Standing In Line Images – Browse 1,476,176 Stock Photos, Vectors, and  Video | Adobe Stock">
            <a:extLst>
              <a:ext uri="{FF2B5EF4-FFF2-40B4-BE49-F238E27FC236}">
                <a16:creationId xmlns:a16="http://schemas.microsoft.com/office/drawing/2014/main" id="{321EA2F0-20D2-FF12-D1AD-9F5F648A28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91359"/>
            <a:ext cx="5294716" cy="2475279"/>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group of men standing in a row of urinals&#10;&#10;Description automatically generated">
            <a:extLst>
              <a:ext uri="{FF2B5EF4-FFF2-40B4-BE49-F238E27FC236}">
                <a16:creationId xmlns:a16="http://schemas.microsoft.com/office/drawing/2014/main" id="{94AA6DC5-A47C-3932-152F-E3B379FA5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640" y="643467"/>
            <a:ext cx="4415069" cy="5571066"/>
          </a:xfrm>
          <a:prstGeom prst="rect">
            <a:avLst/>
          </a:prstGeom>
        </p:spPr>
      </p:pic>
    </p:spTree>
    <p:extLst>
      <p:ext uri="{BB962C8B-B14F-4D97-AF65-F5344CB8AC3E}">
        <p14:creationId xmlns:p14="http://schemas.microsoft.com/office/powerpoint/2010/main" val="145923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ational Emergency and the Erosion of Private Property Rights: Independent  Institute">
            <a:extLst>
              <a:ext uri="{FF2B5EF4-FFF2-40B4-BE49-F238E27FC236}">
                <a16:creationId xmlns:a16="http://schemas.microsoft.com/office/drawing/2014/main" id="{2B1F715F-43FC-527C-C0EB-C3D02A085D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992807"/>
            <a:ext cx="5294716" cy="2872383"/>
          </a:xfrm>
          <a:prstGeom prst="rect">
            <a:avLst/>
          </a:prstGeom>
          <a:noFill/>
          <a:extLst>
            <a:ext uri="{909E8E84-426E-40DD-AFC4-6F175D3DCCD1}">
              <a14:hiddenFill xmlns:a14="http://schemas.microsoft.com/office/drawing/2010/main">
                <a:solidFill>
                  <a:srgbClr val="FFFFFF"/>
                </a:solidFill>
              </a14:hiddenFill>
            </a:ext>
          </a:extLst>
        </p:spPr>
      </p:pic>
      <p:cxnSp>
        <p:nvCxnSpPr>
          <p:cNvPr id="3085" name="Straight Connector 308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076" name="Picture 4" descr="School Desks In A Classroom Stock Photo - Download Image Now - Classroom,  School Building, No People - iStock">
            <a:extLst>
              <a:ext uri="{FF2B5EF4-FFF2-40B4-BE49-F238E27FC236}">
                <a16:creationId xmlns:a16="http://schemas.microsoft.com/office/drawing/2014/main" id="{277BAF73-3F5D-8BDC-C111-A9A027153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3817" y="1661889"/>
            <a:ext cx="5294715" cy="353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65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Pilgrims: First Winter, 1620 #1 Photograph by Granger - Pixels">
            <a:extLst>
              <a:ext uri="{FF2B5EF4-FFF2-40B4-BE49-F238E27FC236}">
                <a16:creationId xmlns:a16="http://schemas.microsoft.com/office/drawing/2014/main" id="{6E6D4827-9743-4A99-B7B5-FE2D528B74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5"/>
          <a:stretch/>
        </p:blipFill>
        <p:spPr bwMode="auto">
          <a:xfrm>
            <a:off x="643467" y="1606670"/>
            <a:ext cx="5291666" cy="36446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here the First Thanksgiving Took Place | Historical Digression">
            <a:extLst>
              <a:ext uri="{FF2B5EF4-FFF2-40B4-BE49-F238E27FC236}">
                <a16:creationId xmlns:a16="http://schemas.microsoft.com/office/drawing/2014/main" id="{8FD74C07-E552-B452-ECCF-1DF11E53FAD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5" y="1742277"/>
            <a:ext cx="5291667" cy="3373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7E34D5B-6306-A561-703F-2AD7DD4F9C81}"/>
              </a:ext>
            </a:extLst>
          </p:cNvPr>
          <p:cNvCxnSpPr/>
          <p:nvPr/>
        </p:nvCxnSpPr>
        <p:spPr>
          <a:xfrm>
            <a:off x="763929" y="1365813"/>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6910432-91F3-CD4F-2E09-B12FE1714BCF}"/>
              </a:ext>
            </a:extLst>
          </p:cNvPr>
          <p:cNvCxnSpPr>
            <a:cxnSpLocks/>
          </p:cNvCxnSpPr>
          <p:nvPr/>
        </p:nvCxnSpPr>
        <p:spPr>
          <a:xfrm>
            <a:off x="6256865" y="5453606"/>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40B723-D330-477B-E580-D0D0C9D80363}"/>
              </a:ext>
            </a:extLst>
          </p:cNvPr>
          <p:cNvCxnSpPr/>
          <p:nvPr/>
        </p:nvCxnSpPr>
        <p:spPr>
          <a:xfrm>
            <a:off x="763929" y="5453606"/>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BA6070F-E2D5-2D2A-6854-B37529C509E2}"/>
              </a:ext>
            </a:extLst>
          </p:cNvPr>
          <p:cNvCxnSpPr>
            <a:cxnSpLocks/>
          </p:cNvCxnSpPr>
          <p:nvPr/>
        </p:nvCxnSpPr>
        <p:spPr>
          <a:xfrm>
            <a:off x="6256865" y="1365813"/>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982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4F56888C-34A2-E514-29EC-24F800E5BCAD}"/>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013D8C0D-9C6D-13B5-F912-1B7FF2388480}"/>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D81FB7-2369-BA7E-C5C9-708CB038015C}"/>
              </a:ext>
            </a:extLst>
          </p:cNvPr>
          <p:cNvSpPr txBox="1">
            <a:spLocks/>
          </p:cNvSpPr>
          <p:nvPr/>
        </p:nvSpPr>
        <p:spPr>
          <a:xfrm>
            <a:off x="838199" y="2372678"/>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SO WHAT?!</a:t>
            </a:r>
          </a:p>
        </p:txBody>
      </p:sp>
      <p:sp>
        <p:nvSpPr>
          <p:cNvPr id="6" name="Rectangle 5">
            <a:extLst>
              <a:ext uri="{FF2B5EF4-FFF2-40B4-BE49-F238E27FC236}">
                <a16:creationId xmlns:a16="http://schemas.microsoft.com/office/drawing/2014/main" id="{959DBBD6-1F70-4DD5-FE25-FCF0FD92DBCC}"/>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468022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C0ED5C8D-D4CA-B5EF-E1B2-222A2445D4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69F3A9A-E21A-5E54-35C2-94AB98ECBBC2}"/>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A14D666C-6094-8A57-BFD4-A46CA0583AF3}"/>
              </a:ext>
            </a:extLst>
          </p:cNvPr>
          <p:cNvSpPr txBox="1">
            <a:spLocks/>
          </p:cNvSpPr>
          <p:nvPr/>
        </p:nvSpPr>
        <p:spPr>
          <a:xfrm>
            <a:off x="803774" y="423101"/>
            <a:ext cx="10550025" cy="1182927"/>
          </a:xfrm>
          <a:prstGeom prst="rect">
            <a:avLst/>
          </a:prstGeom>
        </p:spPr>
        <p:txBody>
          <a:bodyPr anchor="b">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Scarcity Necessitates Rationing</a:t>
            </a:r>
          </a:p>
        </p:txBody>
      </p:sp>
      <p:sp>
        <p:nvSpPr>
          <p:cNvPr id="3" name="Content Placeholder 2">
            <a:extLst>
              <a:ext uri="{FF2B5EF4-FFF2-40B4-BE49-F238E27FC236}">
                <a16:creationId xmlns:a16="http://schemas.microsoft.com/office/drawing/2014/main" id="{BE956A0F-FA2B-5C6A-64D3-B12607770B02}"/>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Every society must have a means to ration scarce resources among competitive uses.</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No matter what, we face tradeoffs and act on the margin.</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How can we ration?</a:t>
            </a:r>
          </a:p>
        </p:txBody>
      </p:sp>
    </p:spTree>
    <p:extLst>
      <p:ext uri="{BB962C8B-B14F-4D97-AF65-F5344CB8AC3E}">
        <p14:creationId xmlns:p14="http://schemas.microsoft.com/office/powerpoint/2010/main" val="170401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FC91D146-9A91-6E6D-B63B-698152F1E9F0}"/>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84514FD1-58D1-EFE7-496A-1AFDDA1773D3}"/>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8BF8AD2-351C-19BF-54A0-6159E3F4C842}"/>
              </a:ext>
            </a:extLst>
          </p:cNvPr>
          <p:cNvSpPr txBox="1">
            <a:spLocks/>
          </p:cNvSpPr>
          <p:nvPr/>
        </p:nvSpPr>
        <p:spPr>
          <a:xfrm>
            <a:off x="838199" y="2372678"/>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Markets Do It Best!</a:t>
            </a:r>
          </a:p>
        </p:txBody>
      </p:sp>
      <p:sp>
        <p:nvSpPr>
          <p:cNvPr id="6" name="Rectangle 5">
            <a:extLst>
              <a:ext uri="{FF2B5EF4-FFF2-40B4-BE49-F238E27FC236}">
                <a16:creationId xmlns:a16="http://schemas.microsoft.com/office/drawing/2014/main" id="{455850F6-9E50-CB0E-FE5C-18924C721266}"/>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108921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DD68588F-E2AA-9F13-1266-83862AA06F5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877AFBF-279A-63AF-3695-616FB8856873}"/>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7FA790EC-8F1C-686F-72C2-6CCCDCAF14A4}"/>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Markets</a:t>
            </a:r>
          </a:p>
        </p:txBody>
      </p:sp>
      <p:sp>
        <p:nvSpPr>
          <p:cNvPr id="3" name="Content Placeholder 2">
            <a:extLst>
              <a:ext uri="{FF2B5EF4-FFF2-40B4-BE49-F238E27FC236}">
                <a16:creationId xmlns:a16="http://schemas.microsoft.com/office/drawing/2014/main" id="{40A1E1A7-0F28-2B3C-5259-26C4AB19D799}"/>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Decentralized institutions where individuals voluntarily exchange their goods and services via the price system.</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Under government or collective organizations, rationing is done via other means (lobbying, regulation, favor seeking, power seeking).</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Productive, unproductive, or destructive?</a:t>
            </a:r>
          </a:p>
        </p:txBody>
      </p:sp>
    </p:spTree>
    <p:extLst>
      <p:ext uri="{BB962C8B-B14F-4D97-AF65-F5344CB8AC3E}">
        <p14:creationId xmlns:p14="http://schemas.microsoft.com/office/powerpoint/2010/main" val="374660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D58E8AC8-BC78-FFBE-1932-985C161ECC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47B0DFF-71B9-A4DC-C506-20820C404B5E}"/>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7115A02C-FD39-FCA8-D2B4-6DE6F649868A}"/>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Markets</a:t>
            </a:r>
          </a:p>
        </p:txBody>
      </p:sp>
      <p:sp>
        <p:nvSpPr>
          <p:cNvPr id="3" name="Content Placeholder 2">
            <a:extLst>
              <a:ext uri="{FF2B5EF4-FFF2-40B4-BE49-F238E27FC236}">
                <a16:creationId xmlns:a16="http://schemas.microsoft.com/office/drawing/2014/main" id="{A5FEBA91-F11E-E5BC-1B4B-E178881F8998}"/>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Changing the method of rationing will change the form of competition. </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rPr>
              <a:t>It will not eliminate competitive tactics.</a:t>
            </a:r>
          </a:p>
        </p:txBody>
      </p:sp>
    </p:spTree>
    <p:extLst>
      <p:ext uri="{BB962C8B-B14F-4D97-AF65-F5344CB8AC3E}">
        <p14:creationId xmlns:p14="http://schemas.microsoft.com/office/powerpoint/2010/main" val="8269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E515DF-2CB7-6672-5570-F96338721022}"/>
              </a:ext>
            </a:extLst>
          </p:cNvPr>
          <p:cNvPicPr>
            <a:picLocks noChangeAspect="1"/>
          </p:cNvPicPr>
          <p:nvPr/>
        </p:nvPicPr>
        <p:blipFill rotWithShape="1">
          <a:blip r:embed="rId2"/>
          <a:srcRect t="8956" b="15147"/>
          <a:stretch/>
        </p:blipFill>
        <p:spPr>
          <a:xfrm>
            <a:off x="4267201" y="10"/>
            <a:ext cx="7924800" cy="3383270"/>
          </a:xfrm>
          <a:prstGeom prst="rect">
            <a:avLst/>
          </a:prstGeom>
        </p:spPr>
      </p:pic>
      <p:pic>
        <p:nvPicPr>
          <p:cNvPr id="4" name="Picture 3">
            <a:extLst>
              <a:ext uri="{FF2B5EF4-FFF2-40B4-BE49-F238E27FC236}">
                <a16:creationId xmlns:a16="http://schemas.microsoft.com/office/drawing/2014/main" id="{B8D30180-ECEF-122D-1473-7310DC55B3B1}"/>
              </a:ext>
            </a:extLst>
          </p:cNvPr>
          <p:cNvPicPr>
            <a:picLocks noChangeAspect="1"/>
          </p:cNvPicPr>
          <p:nvPr/>
        </p:nvPicPr>
        <p:blipFill rotWithShape="1">
          <a:blip r:embed="rId3"/>
          <a:srcRect t="8065" r="2" b="24855"/>
          <a:stretch/>
        </p:blipFill>
        <p:spPr>
          <a:xfrm>
            <a:off x="4650916" y="3474720"/>
            <a:ext cx="7555832" cy="3383280"/>
          </a:xfrm>
          <a:prstGeom prst="rect">
            <a:avLst/>
          </a:prstGeom>
        </p:spPr>
      </p:pic>
      <p:sp useBgFill="1">
        <p:nvSpPr>
          <p:cNvPr id="12" name="Freeform: Shape 11">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4C6A26-2AE3-DBFF-EA31-1BAC75EA4AAC}"/>
              </a:ext>
            </a:extLst>
          </p:cNvPr>
          <p:cNvSpPr>
            <a:spLocks noGrp="1"/>
          </p:cNvSpPr>
          <p:nvPr>
            <p:ph type="title"/>
          </p:nvPr>
        </p:nvSpPr>
        <p:spPr>
          <a:xfrm>
            <a:off x="973077" y="2854381"/>
            <a:ext cx="3992700" cy="1057797"/>
          </a:xfrm>
        </p:spPr>
        <p:txBody>
          <a:bodyPr vert="horz" lIns="91440" tIns="45720" rIns="91440" bIns="45720" rtlCol="0" anchor="b">
            <a:normAutofit/>
          </a:bodyPr>
          <a:lstStyle/>
          <a:p>
            <a:r>
              <a:rPr lang="en-US" sz="6600" kern="1200" dirty="0">
                <a:solidFill>
                  <a:schemeClr val="tx1"/>
                </a:solidFill>
                <a:latin typeface="Calibri" panose="020F0502020204030204" pitchFamily="34" charset="0"/>
                <a:cs typeface="Calibri" panose="020F0502020204030204" pitchFamily="34" charset="0"/>
              </a:rPr>
              <a:t>TIME</a:t>
            </a:r>
          </a:p>
        </p:txBody>
      </p:sp>
    </p:spTree>
    <p:extLst>
      <p:ext uri="{BB962C8B-B14F-4D97-AF65-F5344CB8AC3E}">
        <p14:creationId xmlns:p14="http://schemas.microsoft.com/office/powerpoint/2010/main" val="3762553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8" name="Picture 8" descr="No fuel shortage' in Florida as Hurricane Milton gets closer, DeSantis says">
            <a:extLst>
              <a:ext uri="{FF2B5EF4-FFF2-40B4-BE49-F238E27FC236}">
                <a16:creationId xmlns:a16="http://schemas.microsoft.com/office/drawing/2014/main" id="{B7A80C43-8CA9-6CE0-BF7F-697832E2E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38"/>
          <a:stretch/>
        </p:blipFill>
        <p:spPr bwMode="auto">
          <a:xfrm>
            <a:off x="6887044" y="-1"/>
            <a:ext cx="4661488" cy="31042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lorida Hurricane Milton Recovery Fuel Shortage | Weather.com">
            <a:extLst>
              <a:ext uri="{FF2B5EF4-FFF2-40B4-BE49-F238E27FC236}">
                <a16:creationId xmlns:a16="http://schemas.microsoft.com/office/drawing/2014/main" id="{D79FF862-5A41-15E9-1514-CF7651A71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715" r="-1" b="25665"/>
          <a:stretch/>
        </p:blipFill>
        <p:spPr bwMode="auto">
          <a:xfrm>
            <a:off x="5419264" y="3265081"/>
            <a:ext cx="6129269" cy="35929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urricane Milton remains a powerful category 4 hurricane">
            <a:extLst>
              <a:ext uri="{FF2B5EF4-FFF2-40B4-BE49-F238E27FC236}">
                <a16:creationId xmlns:a16="http://schemas.microsoft.com/office/drawing/2014/main" id="{94B44C2A-8CAD-546D-8E3E-23890BDC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97" r="8528" b="9"/>
          <a:stretch/>
        </p:blipFill>
        <p:spPr bwMode="auto">
          <a:xfrm>
            <a:off x="643467" y="-6"/>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a:noFill/>
          <a:extLst>
            <a:ext uri="{909E8E84-426E-40DD-AFC4-6F175D3DCCD1}">
              <a14:hiddenFill xmlns:a14="http://schemas.microsoft.com/office/drawing/2010/main">
                <a:solidFill>
                  <a:srgbClr val="FFFFFF"/>
                </a:solidFill>
              </a14:hiddenFill>
            </a:ext>
          </a:extLst>
        </p:spPr>
      </p:pic>
      <p:pic>
        <p:nvPicPr>
          <p:cNvPr id="5134" name="Picture 14" descr="Hurricane Milton, Middle East tensions could cause gas prices to rise">
            <a:extLst>
              <a:ext uri="{FF2B5EF4-FFF2-40B4-BE49-F238E27FC236}">
                <a16:creationId xmlns:a16="http://schemas.microsoft.com/office/drawing/2014/main" id="{48E2C6F2-A1DB-40E9-563D-B508EB8AA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67" y="4062365"/>
            <a:ext cx="4603528" cy="271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1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Freeform: Shape 615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146" name="Picture 2" descr="10 Tampa Bay - FREE GAS ⛽ The governor announced the... | Facebook">
            <a:extLst>
              <a:ext uri="{FF2B5EF4-FFF2-40B4-BE49-F238E27FC236}">
                <a16:creationId xmlns:a16="http://schemas.microsoft.com/office/drawing/2014/main" id="{85B41700-0CD7-F611-391A-69B28243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42012" y="1317210"/>
            <a:ext cx="4107976" cy="4107976"/>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ACABED0C-061C-9571-77CC-F3FDA3B542C9}"/>
              </a:ext>
            </a:extLst>
          </p:cNvPr>
          <p:cNvCxnSpPr/>
          <p:nvPr/>
        </p:nvCxnSpPr>
        <p:spPr>
          <a:xfrm>
            <a:off x="3595868" y="1030147"/>
            <a:ext cx="5000263"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3ABAE2F0-05A7-E618-A8FC-216CB9B9E649}"/>
              </a:ext>
            </a:extLst>
          </p:cNvPr>
          <p:cNvCxnSpPr>
            <a:cxnSpLocks/>
          </p:cNvCxnSpPr>
          <p:nvPr/>
        </p:nvCxnSpPr>
        <p:spPr>
          <a:xfrm>
            <a:off x="3595868" y="5615651"/>
            <a:ext cx="5000263"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9B9F187-E663-5CB4-699C-B504EB38C577}"/>
              </a:ext>
            </a:extLst>
          </p:cNvPr>
          <p:cNvCxnSpPr>
            <a:cxnSpLocks/>
          </p:cNvCxnSpPr>
          <p:nvPr/>
        </p:nvCxnSpPr>
        <p:spPr>
          <a:xfrm>
            <a:off x="3595868" y="1030147"/>
            <a:ext cx="0" cy="4585504"/>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7CB2533-2FE2-9D70-9174-AD0D6989D2F6}"/>
              </a:ext>
            </a:extLst>
          </p:cNvPr>
          <p:cNvCxnSpPr>
            <a:cxnSpLocks/>
          </p:cNvCxnSpPr>
          <p:nvPr/>
        </p:nvCxnSpPr>
        <p:spPr>
          <a:xfrm>
            <a:off x="8596131" y="1030147"/>
            <a:ext cx="0" cy="4585504"/>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244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4 Rent Control Tips - Belwood Properties, Inc.">
            <a:extLst>
              <a:ext uri="{FF2B5EF4-FFF2-40B4-BE49-F238E27FC236}">
                <a16:creationId xmlns:a16="http://schemas.microsoft.com/office/drawing/2014/main" id="{604D7677-C893-92F5-949E-F4E45257B6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45196"/>
            <a:ext cx="5291666" cy="35676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e in seven people spend more than half their wages on rent">
            <a:extLst>
              <a:ext uri="{FF2B5EF4-FFF2-40B4-BE49-F238E27FC236}">
                <a16:creationId xmlns:a16="http://schemas.microsoft.com/office/drawing/2014/main" id="{7B4723DE-4A4A-DB52-D309-BC84E3A81E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920875"/>
            <a:ext cx="5291667" cy="301625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44A73BA8-3A1A-AE29-DA43-B8CC09858948}"/>
              </a:ext>
            </a:extLst>
          </p:cNvPr>
          <p:cNvCxnSpPr/>
          <p:nvPr/>
        </p:nvCxnSpPr>
        <p:spPr>
          <a:xfrm>
            <a:off x="763929" y="1365813"/>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4BB5CD50-8FF9-414A-9200-6A2DC6445B48}"/>
              </a:ext>
            </a:extLst>
          </p:cNvPr>
          <p:cNvCxnSpPr>
            <a:cxnSpLocks/>
          </p:cNvCxnSpPr>
          <p:nvPr/>
        </p:nvCxnSpPr>
        <p:spPr>
          <a:xfrm>
            <a:off x="6256865" y="5453606"/>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0B3786A-7EE9-CF7D-554D-9043A0CCDC59}"/>
              </a:ext>
            </a:extLst>
          </p:cNvPr>
          <p:cNvCxnSpPr/>
          <p:nvPr/>
        </p:nvCxnSpPr>
        <p:spPr>
          <a:xfrm>
            <a:off x="763929" y="5453606"/>
            <a:ext cx="5000263"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5FE76F7-188D-DFA6-13BE-EBCF30FB650A}"/>
              </a:ext>
            </a:extLst>
          </p:cNvPr>
          <p:cNvCxnSpPr>
            <a:cxnSpLocks/>
          </p:cNvCxnSpPr>
          <p:nvPr/>
        </p:nvCxnSpPr>
        <p:spPr>
          <a:xfrm>
            <a:off x="6256865" y="1365813"/>
            <a:ext cx="5291667" cy="0"/>
          </a:xfrm>
          <a:prstGeom prst="line">
            <a:avLst/>
          </a:prstGeom>
          <a:ln w="57150">
            <a:solidFill>
              <a:srgbClr val="6633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46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F293AF5D-A9E4-71CA-FA8F-5A50553147D3}"/>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7E2014CD-E74E-A0CB-1298-BC6ECF894CAC}"/>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FE9689-17ED-CF87-9EA5-8E2C6E2D8710}"/>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4098" name="Picture 2">
            <a:extLst>
              <a:ext uri="{FF2B5EF4-FFF2-40B4-BE49-F238E27FC236}">
                <a16:creationId xmlns:a16="http://schemas.microsoft.com/office/drawing/2014/main" id="{FCA38834-2C8D-8868-53B9-F1D338E4B3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68" b="10180"/>
          <a:stretch>
            <a:fillRect/>
          </a:stretch>
        </p:blipFill>
        <p:spPr bwMode="auto">
          <a:xfrm>
            <a:off x="3740550" y="371206"/>
            <a:ext cx="4710897" cy="611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690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7550712E-732A-F11F-6273-F9F0C038AF58}"/>
            </a:ext>
          </a:extLst>
        </p:cNvPr>
        <p:cNvGrpSpPr/>
        <p:nvPr/>
      </p:nvGrpSpPr>
      <p:grpSpPr>
        <a:xfrm>
          <a:off x="0" y="0"/>
          <a:ext cx="0" cy="0"/>
          <a:chOff x="0" y="0"/>
          <a:chExt cx="0" cy="0"/>
        </a:xfrm>
      </p:grpSpPr>
      <p:pic>
        <p:nvPicPr>
          <p:cNvPr id="7" name="Picture 2" descr="Treasure map Photos - Download Free High-Quality Pictures | Freepik">
            <a:extLst>
              <a:ext uri="{FF2B5EF4-FFF2-40B4-BE49-F238E27FC236}">
                <a16:creationId xmlns:a16="http://schemas.microsoft.com/office/drawing/2014/main" id="{DBDAA5E6-F799-6915-DD2F-3522C73A2F2A}"/>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61AE20F-ADE5-4A44-AB93-B760F64788B4}"/>
              </a:ext>
            </a:extLst>
          </p:cNvPr>
          <p:cNvSpPr txBox="1">
            <a:spLocks/>
          </p:cNvSpPr>
          <p:nvPr/>
        </p:nvSpPr>
        <p:spPr>
          <a:xfrm>
            <a:off x="838199" y="1808411"/>
            <a:ext cx="10515600" cy="16205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00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The Economic Way of Thinking</a:t>
            </a:r>
          </a:p>
        </p:txBody>
      </p:sp>
      <p:sp>
        <p:nvSpPr>
          <p:cNvPr id="6" name="Rectangle 5">
            <a:extLst>
              <a:ext uri="{FF2B5EF4-FFF2-40B4-BE49-F238E27FC236}">
                <a16:creationId xmlns:a16="http://schemas.microsoft.com/office/drawing/2014/main" id="{4E677069-07F3-6E43-661B-DC73817D1D94}"/>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1231953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A ship in the water&#10;&#10;Description automatically generated with low confidence">
            <a:extLst>
              <a:ext uri="{FF2B5EF4-FFF2-40B4-BE49-F238E27FC236}">
                <a16:creationId xmlns:a16="http://schemas.microsoft.com/office/drawing/2014/main" id="{DFDF9E0E-79D2-8810-35C7-8185CEF4522B}"/>
              </a:ext>
            </a:extLst>
          </p:cNvPr>
          <p:cNvPicPr>
            <a:picLocks noChangeAspect="1"/>
          </p:cNvPicPr>
          <p:nvPr/>
        </p:nvPicPr>
        <p:blipFill rotWithShape="1">
          <a:blip r:embed="rId4"/>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Univers"/>
              <a:ea typeface="+mn-ea"/>
              <a:cs typeface="+mn-cs"/>
            </a:endParaRPr>
          </a:p>
        </p:txBody>
      </p:sp>
      <p:sp>
        <p:nvSpPr>
          <p:cNvPr id="3" name="Title 1">
            <a:extLst>
              <a:ext uri="{FF2B5EF4-FFF2-40B4-BE49-F238E27FC236}">
                <a16:creationId xmlns:a16="http://schemas.microsoft.com/office/drawing/2014/main" id="{5D8D0337-DD77-A2D6-CCCF-082B73B8C8D5}"/>
              </a:ext>
            </a:extLst>
          </p:cNvPr>
          <p:cNvSpPr txBox="1">
            <a:spLocks/>
          </p:cNvSpPr>
          <p:nvPr/>
        </p:nvSpPr>
        <p:spPr>
          <a:xfrm>
            <a:off x="546617" y="5363653"/>
            <a:ext cx="5752583" cy="9226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6000" b="1" i="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Thank Ye’ </a:t>
            </a:r>
          </a:p>
          <a:p>
            <a:r>
              <a:rPr lang="en-US" sz="6000" b="1" i="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Lads &amp; Lassies!</a:t>
            </a:r>
          </a:p>
        </p:txBody>
      </p:sp>
      <p:pic>
        <p:nvPicPr>
          <p:cNvPr id="5" name="onlymp3.to - He's a Pirate-BuYf0taXoNw-192k-1659451283025">
            <a:hlinkClick r:id="" action="ppaction://media"/>
            <a:extLst>
              <a:ext uri="{FF2B5EF4-FFF2-40B4-BE49-F238E27FC236}">
                <a16:creationId xmlns:a16="http://schemas.microsoft.com/office/drawing/2014/main" id="{7C9D2DD6-D48E-59B2-2243-D227BE9F7D17}"/>
              </a:ext>
            </a:extLst>
          </p:cNvPr>
          <p:cNvPicPr>
            <a:picLocks noChangeAspect="1"/>
          </p:cNvPicPr>
          <p:nvPr>
            <a:audioFile r:link="rId1"/>
            <p:extLst>
              <p:ext uri="{DAA4B4D4-6D71-4841-9C94-3DE7FCFB9230}">
                <p14:media xmlns:p14="http://schemas.microsoft.com/office/powerpoint/2010/main" r:embed="rId2">
                  <p14:trim end="25280"/>
                </p14:media>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160697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air of hands making a heart shape&#10;&#10;Description automatically generated">
            <a:extLst>
              <a:ext uri="{FF2B5EF4-FFF2-40B4-BE49-F238E27FC236}">
                <a16:creationId xmlns:a16="http://schemas.microsoft.com/office/drawing/2014/main" id="{7BDDDFCC-3A40-C40D-54F6-FB7632EFD1FF}"/>
              </a:ext>
            </a:extLst>
          </p:cNvPr>
          <p:cNvPicPr>
            <a:picLocks noChangeAspect="1"/>
          </p:cNvPicPr>
          <p:nvPr/>
        </p:nvPicPr>
        <p:blipFill rotWithShape="1">
          <a:blip r:embed="rId2"/>
          <a:srcRect l="9408" r="3021" b="1"/>
          <a:stretch/>
        </p:blipFill>
        <p:spPr>
          <a:xfrm>
            <a:off x="20" y="1282"/>
            <a:ext cx="12191980" cy="6856718"/>
          </a:xfrm>
          <a:prstGeom prst="rect">
            <a:avLst/>
          </a:prstGeom>
        </p:spPr>
      </p:pic>
    </p:spTree>
    <p:extLst>
      <p:ext uri="{BB962C8B-B14F-4D97-AF65-F5344CB8AC3E}">
        <p14:creationId xmlns:p14="http://schemas.microsoft.com/office/powerpoint/2010/main" val="166992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36CAE848-E1F7-D3FF-62A9-0EA78B9D4BD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784F2C-9BB1-D6B0-45C1-872EBA683A20}"/>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sp>
        <p:nvSpPr>
          <p:cNvPr id="2" name="Title 1">
            <a:extLst>
              <a:ext uri="{FF2B5EF4-FFF2-40B4-BE49-F238E27FC236}">
                <a16:creationId xmlns:a16="http://schemas.microsoft.com/office/drawing/2014/main" id="{BF5E288A-CFF6-CB6F-AA9C-CAD2F4F5FEE7}"/>
              </a:ext>
            </a:extLst>
          </p:cNvPr>
          <p:cNvSpPr txBox="1">
            <a:spLocks/>
          </p:cNvSpPr>
          <p:nvPr/>
        </p:nvSpPr>
        <p:spPr>
          <a:xfrm>
            <a:off x="803774" y="423101"/>
            <a:ext cx="10550025" cy="1182927"/>
          </a:xfrm>
          <a:prstGeom prst="rect">
            <a:avLst/>
          </a:prstGeom>
        </p:spPr>
        <p:txBody>
          <a:bodyPr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600" b="1"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Scarcity is </a:t>
            </a:r>
            <a:r>
              <a:rPr lang="en-US" sz="6600" b="1" i="1" u="sng" dirty="0">
                <a:ln>
                  <a:solidFill>
                    <a:schemeClr val="tx1"/>
                  </a:solidFill>
                </a:ln>
                <a:solidFill>
                  <a:srgbClr val="663300"/>
                </a:solidFill>
                <a:effectLst>
                  <a:outerShdw blurRad="50800" dist="38100" dir="18900000" algn="bl" rotWithShape="0">
                    <a:prstClr val="black">
                      <a:alpha val="40000"/>
                    </a:prstClr>
                  </a:outerShdw>
                </a:effectLst>
                <a:latin typeface="Calibri" panose="020F0502020204030204" pitchFamily="34" charset="0"/>
                <a:cs typeface="Calibri" panose="020F0502020204030204" pitchFamily="34" charset="0"/>
              </a:rPr>
              <a:t>Relative</a:t>
            </a:r>
          </a:p>
        </p:txBody>
      </p:sp>
      <p:sp>
        <p:nvSpPr>
          <p:cNvPr id="3" name="Content Placeholder 2">
            <a:extLst>
              <a:ext uri="{FF2B5EF4-FFF2-40B4-BE49-F238E27FC236}">
                <a16:creationId xmlns:a16="http://schemas.microsoft.com/office/drawing/2014/main" id="{930C800F-EC34-78A9-2221-A509744A2E1F}"/>
              </a:ext>
            </a:extLst>
          </p:cNvPr>
          <p:cNvSpPr txBox="1">
            <a:spLocks/>
          </p:cNvSpPr>
          <p:nvPr/>
        </p:nvSpPr>
        <p:spPr>
          <a:xfrm>
            <a:off x="803773" y="1760017"/>
            <a:ext cx="10550025" cy="4420863"/>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latin typeface="Calibri" panose="020F0502020204030204"/>
              </a:rPr>
              <a:t>“</a:t>
            </a:r>
            <a:r>
              <a:rPr lang="en-US" b="1" dirty="0">
                <a:solidFill>
                  <a:prstClr val="black">
                    <a:alpha val="80000"/>
                  </a:prstClr>
                </a:solidFill>
                <a:latin typeface="Calibri" panose="020F0502020204030204"/>
              </a:rPr>
              <a:t>The Diamond Water Paradox</a:t>
            </a:r>
            <a:r>
              <a:rPr lang="en-US" dirty="0">
                <a:solidFill>
                  <a:prstClr val="black">
                    <a:alpha val="80000"/>
                  </a:prstClr>
                </a:solidFill>
                <a:latin typeface="Calibri" panose="020F0502020204030204"/>
              </a:rPr>
              <a:t>”</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a:p>
            <a:pPr marL="171450" indent="-171450" defTabSz="685800">
              <a:lnSpc>
                <a:spcPct val="90000"/>
              </a:lnSpc>
              <a:spcBef>
                <a:spcPts val="750"/>
              </a:spcBef>
              <a:buFont typeface="Arial" panose="020B0604020202020204" pitchFamily="34" charset="0"/>
              <a:buChar char="•"/>
              <a:defRPr/>
            </a:pPr>
            <a:r>
              <a:rPr lang="en-US" dirty="0">
                <a:solidFill>
                  <a:prstClr val="black">
                    <a:alpha val="80000"/>
                  </a:prstClr>
                </a:solidFill>
                <a:latin typeface="Calibri" panose="020F0502020204030204"/>
              </a:rPr>
              <a:t>Increases in price mean a good has become relatively more scarce.</a:t>
            </a:r>
          </a:p>
          <a:p>
            <a:pPr marL="171450" indent="-171450" defTabSz="685800">
              <a:lnSpc>
                <a:spcPct val="90000"/>
              </a:lnSpc>
              <a:spcBef>
                <a:spcPts val="750"/>
              </a:spcBef>
              <a:buFont typeface="Arial" panose="020B0604020202020204" pitchFamily="34" charset="0"/>
              <a:buChar char="•"/>
              <a:defRPr/>
            </a:pPr>
            <a:endParaRPr lang="en-US" dirty="0">
              <a:solidFill>
                <a:prstClr val="black">
                  <a:alpha val="80000"/>
                </a:prstClr>
              </a:solidFill>
              <a:latin typeface="Calibri" panose="020F0502020204030204"/>
            </a:endParaRPr>
          </a:p>
        </p:txBody>
      </p:sp>
      <p:pic>
        <p:nvPicPr>
          <p:cNvPr id="3080" name="Picture 8" descr="Diamond PNG images free download | Pngimg.com">
            <a:extLst>
              <a:ext uri="{FF2B5EF4-FFF2-40B4-BE49-F238E27FC236}">
                <a16:creationId xmlns:a16="http://schemas.microsoft.com/office/drawing/2014/main" id="{FC0CCE74-0E8B-81EC-1CA6-9E52344A9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755" y="2524878"/>
            <a:ext cx="3640753" cy="20505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wnload Source - - Water Splash Png - Full Size PNG Image - PNGkit">
            <a:extLst>
              <a:ext uri="{FF2B5EF4-FFF2-40B4-BE49-F238E27FC236}">
                <a16:creationId xmlns:a16="http://schemas.microsoft.com/office/drawing/2014/main" id="{56451F91-DCE2-E26D-2288-DA79A2975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196" y="1014564"/>
            <a:ext cx="4675913" cy="368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anim calcmode="lin" valueType="num">
                                      <p:cBhvr additive="base">
                                        <p:cTn id="11" dur="500" fill="hold"/>
                                        <p:tgtEl>
                                          <p:spTgt spid="3080"/>
                                        </p:tgtEl>
                                        <p:attrNameLst>
                                          <p:attrName>ppt_x</p:attrName>
                                        </p:attrNameLst>
                                      </p:cBhvr>
                                      <p:tavLst>
                                        <p:tav tm="0">
                                          <p:val>
                                            <p:strVal val="#ppt_x"/>
                                          </p:val>
                                        </p:tav>
                                        <p:tav tm="100000">
                                          <p:val>
                                            <p:strVal val="#ppt_x"/>
                                          </p:val>
                                        </p:tav>
                                      </p:tavLst>
                                    </p:anim>
                                    <p:anim calcmode="lin" valueType="num">
                                      <p:cBhvr additive="base">
                                        <p:cTn id="12" dur="500" fill="hold"/>
                                        <p:tgtEl>
                                          <p:spTgt spid="30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anim calcmode="lin" valueType="num">
                                      <p:cBhvr additive="base">
                                        <p:cTn id="15" dur="500" fill="hold"/>
                                        <p:tgtEl>
                                          <p:spTgt spid="3082"/>
                                        </p:tgtEl>
                                        <p:attrNameLst>
                                          <p:attrName>ppt_x</p:attrName>
                                        </p:attrNameLst>
                                      </p:cBhvr>
                                      <p:tavLst>
                                        <p:tav tm="0">
                                          <p:val>
                                            <p:strVal val="#ppt_x"/>
                                          </p:val>
                                        </p:tav>
                                        <p:tav tm="100000">
                                          <p:val>
                                            <p:strVal val="#ppt_x"/>
                                          </p:val>
                                        </p:tav>
                                      </p:tavLst>
                                    </p:anim>
                                    <p:anim calcmode="lin" valueType="num">
                                      <p:cBhvr additive="base">
                                        <p:cTn id="16"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DEB3"/>
        </a:solidFill>
        <a:effectLst/>
      </p:bgPr>
    </p:bg>
    <p:spTree>
      <p:nvGrpSpPr>
        <p:cNvPr id="1" name="">
          <a:extLst>
            <a:ext uri="{FF2B5EF4-FFF2-40B4-BE49-F238E27FC236}">
              <a16:creationId xmlns:a16="http://schemas.microsoft.com/office/drawing/2014/main" id="{49D03712-0436-2231-0363-0D1BF925E44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865EF5-F876-B6C1-FFF9-5DC8D734441C}"/>
              </a:ext>
            </a:extLst>
          </p:cNvPr>
          <p:cNvSpPr/>
          <p:nvPr/>
        </p:nvSpPr>
        <p:spPr>
          <a:xfrm>
            <a:off x="331807" y="269111"/>
            <a:ext cx="11528385" cy="6319777"/>
          </a:xfrm>
          <a:prstGeom prst="rect">
            <a:avLst/>
          </a:prstGeom>
          <a:noFill/>
          <a:ln w="127000">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ffectLst>
                <a:outerShdw blurRad="50800" dist="38100" dir="18900000" algn="bl" rotWithShape="0">
                  <a:prstClr val="black">
                    <a:alpha val="40000"/>
                  </a:prstClr>
                </a:outerShdw>
              </a:effectLst>
            </a:endParaRPr>
          </a:p>
        </p:txBody>
      </p:sp>
      <p:pic>
        <p:nvPicPr>
          <p:cNvPr id="2" name="Picture 1">
            <a:extLst>
              <a:ext uri="{FF2B5EF4-FFF2-40B4-BE49-F238E27FC236}">
                <a16:creationId xmlns:a16="http://schemas.microsoft.com/office/drawing/2014/main" id="{8C6A7AD8-F57C-73E6-47B6-392ACB951957}"/>
              </a:ext>
            </a:extLst>
          </p:cNvPr>
          <p:cNvPicPr>
            <a:picLocks noChangeAspect="1"/>
          </p:cNvPicPr>
          <p:nvPr/>
        </p:nvPicPr>
        <p:blipFill>
          <a:blip r:embed="rId3"/>
          <a:stretch>
            <a:fillRect/>
          </a:stretch>
        </p:blipFill>
        <p:spPr>
          <a:xfrm>
            <a:off x="1596749" y="2153093"/>
            <a:ext cx="8998502" cy="25518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0292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radientUnivers">
  <a:themeElements>
    <a:clrScheme name="Custom 1">
      <a:dk1>
        <a:sysClr val="windowText" lastClr="000000"/>
      </a:dk1>
      <a:lt1>
        <a:sysClr val="window" lastClr="FFFFFF"/>
      </a:lt1>
      <a:dk2>
        <a:srgbClr val="17406D"/>
      </a:dk2>
      <a:lt2>
        <a:srgbClr val="DBEFF9"/>
      </a:lt2>
      <a:accent1>
        <a:srgbClr val="0F6FC6"/>
      </a:accent1>
      <a:accent2>
        <a:srgbClr val="009DD9"/>
      </a:accent2>
      <a:accent3>
        <a:srgbClr val="009DD9"/>
      </a:accent3>
      <a:accent4>
        <a:srgbClr val="009DD9"/>
      </a:accent4>
      <a:accent5>
        <a:srgbClr val="009DD9"/>
      </a:accent5>
      <a:accent6>
        <a:srgbClr val="009DD9"/>
      </a:accent6>
      <a:hlink>
        <a:srgbClr val="009DD9"/>
      </a:hlink>
      <a:folHlink>
        <a:srgbClr val="009DD9"/>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3.xml><?xml version="1.0" encoding="utf-8"?>
<a:theme xmlns:a="http://schemas.openxmlformats.org/drawingml/2006/main" name="1_Office Theme">
  <a:themeElements>
    <a:clrScheme name="Custom 1">
      <a:dk1>
        <a:sysClr val="windowText" lastClr="000000"/>
      </a:dk1>
      <a:lt1>
        <a:sysClr val="window" lastClr="FFFFFF"/>
      </a:lt1>
      <a:dk2>
        <a:srgbClr val="17406D"/>
      </a:dk2>
      <a:lt2>
        <a:srgbClr val="DBEFF9"/>
      </a:lt2>
      <a:accent1>
        <a:srgbClr val="0F6FC6"/>
      </a:accent1>
      <a:accent2>
        <a:srgbClr val="009DD9"/>
      </a:accent2>
      <a:accent3>
        <a:srgbClr val="009DD9"/>
      </a:accent3>
      <a:accent4>
        <a:srgbClr val="009DD9"/>
      </a:accent4>
      <a:accent5>
        <a:srgbClr val="009DD9"/>
      </a:accent5>
      <a:accent6>
        <a:srgbClr val="009DD9"/>
      </a:accent6>
      <a:hlink>
        <a:srgbClr val="009DD9"/>
      </a:hlink>
      <a:folHlink>
        <a:srgbClr val="009DD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1416</TotalTime>
  <Words>1716</Words>
  <Application>Microsoft Office PowerPoint</Application>
  <PresentationFormat>Widescreen</PresentationFormat>
  <Paragraphs>227</Paragraphs>
  <Slides>65</Slides>
  <Notes>26</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65</vt:i4>
      </vt:variant>
    </vt:vector>
  </HeadingPairs>
  <TitlesOfParts>
    <vt:vector size="79" baseType="lpstr">
      <vt:lpstr>Aptos</vt:lpstr>
      <vt:lpstr>Aptos Display</vt:lpstr>
      <vt:lpstr>Arial</vt:lpstr>
      <vt:lpstr>Calibri</vt:lpstr>
      <vt:lpstr>Calibri Light</vt:lpstr>
      <vt:lpstr>Cambria Math</vt:lpstr>
      <vt:lpstr>Georgia</vt:lpstr>
      <vt:lpstr>Lato</vt:lpstr>
      <vt:lpstr>Times New Roman</vt:lpstr>
      <vt:lpstr>Univers</vt:lpstr>
      <vt:lpstr>Office Theme</vt:lpstr>
      <vt:lpstr>GradientUnivers</vt:lpstr>
      <vt:lpstr>1_Office Theme</vt:lpstr>
      <vt:lpstr>2_Office Theme</vt:lpstr>
      <vt:lpstr>FUNDAMENTALS I:</vt:lpstr>
      <vt:lpstr>PowerPoint Presentation</vt:lpstr>
      <vt:lpstr>PowerPoint Presentation</vt:lpstr>
      <vt:lpstr>PowerPoint Presentation</vt:lpstr>
      <vt:lpstr>AIR</vt:lpstr>
      <vt:lpstr>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Marrrrrrrrrrginal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Car?</vt:lpstr>
      <vt:lpstr>Opportunity Cost of Attending Florida Southern?</vt:lpstr>
      <vt:lpstr>Why Are There Bad Teachers?</vt:lpstr>
      <vt:lpstr>PowerPoint Presentation</vt:lpstr>
      <vt:lpstr>PowerPoint Presentation</vt:lpstr>
      <vt:lpstr>PowerPoint Presentation</vt:lpstr>
      <vt:lpstr>Covid Lockdowns?</vt:lpstr>
      <vt:lpstr>PowerPoint Presentation</vt:lpstr>
      <vt:lpstr>PowerPoint Presentation</vt:lpstr>
      <vt:lpstr>PowerPoint Presentation</vt:lpstr>
      <vt:lpstr>Seatbelt Laws</vt:lpstr>
      <vt:lpstr>PowerPoint Presentation</vt:lpstr>
      <vt:lpstr>Plastic Bag Laws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Vincent Miozzi</dc:creator>
  <cp:lastModifiedBy>Vincent Miozzi</cp:lastModifiedBy>
  <cp:revision>159</cp:revision>
  <dcterms:created xsi:type="dcterms:W3CDTF">2024-08-21T14:54:58Z</dcterms:created>
  <dcterms:modified xsi:type="dcterms:W3CDTF">2025-08-28T03:09:37Z</dcterms:modified>
</cp:coreProperties>
</file>